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handoutMasterIdLst>
    <p:handoutMasterId r:id="rId28"/>
  </p:handoutMasterIdLst>
  <p:sldIdLst>
    <p:sldId id="257" r:id="rId2"/>
    <p:sldId id="261" r:id="rId3"/>
    <p:sldId id="262" r:id="rId4"/>
    <p:sldId id="263" r:id="rId5"/>
    <p:sldId id="264" r:id="rId6"/>
    <p:sldId id="265" r:id="rId7"/>
    <p:sldId id="266" r:id="rId8"/>
    <p:sldId id="267" r:id="rId9"/>
    <p:sldId id="268" r:id="rId10"/>
    <p:sldId id="269" r:id="rId11"/>
    <p:sldId id="271" r:id="rId12"/>
    <p:sldId id="270" r:id="rId13"/>
    <p:sldId id="284" r:id="rId14"/>
    <p:sldId id="273" r:id="rId15"/>
    <p:sldId id="272" r:id="rId16"/>
    <p:sldId id="274" r:id="rId17"/>
    <p:sldId id="275" r:id="rId18"/>
    <p:sldId id="276" r:id="rId19"/>
    <p:sldId id="277" r:id="rId20"/>
    <p:sldId id="278" r:id="rId21"/>
    <p:sldId id="279" r:id="rId22"/>
    <p:sldId id="280" r:id="rId23"/>
    <p:sldId id="281" r:id="rId24"/>
    <p:sldId id="282" r:id="rId25"/>
    <p:sldId id="283" r:id="rId26"/>
  </p:sldIdLst>
  <p:sldSz cx="12192000" cy="6858000"/>
  <p:notesSz cx="9866313" cy="6735763"/>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a:t>Kretanja</a:t>
            </a:r>
            <a:r>
              <a:rPr lang="hr-HR" baseline="0"/>
              <a:t> proračunskih prihoda/rashoda </a:t>
            </a:r>
            <a:endParaRPr lang="hr-H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r-H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List1!$B$2</c:f>
              <c:strCache>
                <c:ptCount val="1"/>
                <c:pt idx="0">
                  <c:v>prihod </c:v>
                </c:pt>
              </c:strCache>
            </c:strRef>
          </c:tx>
          <c:spPr>
            <a:solidFill>
              <a:schemeClr val="accent1"/>
            </a:solidFill>
            <a:ln>
              <a:noFill/>
            </a:ln>
            <a:effectLst/>
            <a:sp3d/>
          </c:spPr>
          <c:invertIfNegative val="0"/>
          <c:cat>
            <c:strRef>
              <c:f>List1!$A$3:$A$16</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List1!$B$3:$B$16</c:f>
              <c:numCache>
                <c:formatCode>_(* #,##0.00_);_(* \(#,##0.00\);_(* "-"??_);_(@_)</c:formatCode>
                <c:ptCount val="14"/>
                <c:pt idx="0">
                  <c:v>1662982.4787005335</c:v>
                </c:pt>
                <c:pt idx="1">
                  <c:v>1644025.3367841262</c:v>
                </c:pt>
                <c:pt idx="2">
                  <c:v>1594089.4299555379</c:v>
                </c:pt>
                <c:pt idx="3">
                  <c:v>1811803.361868737</c:v>
                </c:pt>
                <c:pt idx="4">
                  <c:v>1932724.8258013139</c:v>
                </c:pt>
                <c:pt idx="5">
                  <c:v>2118289.2441436062</c:v>
                </c:pt>
                <c:pt idx="6">
                  <c:v>2155795.1954343352</c:v>
                </c:pt>
                <c:pt idx="7">
                  <c:v>2638800.8653527107</c:v>
                </c:pt>
                <c:pt idx="8">
                  <c:v>3569575.7515429026</c:v>
                </c:pt>
                <c:pt idx="9">
                  <c:v>3712357.8525449596</c:v>
                </c:pt>
                <c:pt idx="10">
                  <c:v>4091870.4811201803</c:v>
                </c:pt>
                <c:pt idx="11" formatCode="#,##0.00">
                  <c:v>5122658.5</c:v>
                </c:pt>
                <c:pt idx="12" formatCode="#,##0.00">
                  <c:v>5304848.92</c:v>
                </c:pt>
                <c:pt idx="13" formatCode="#,##0.00">
                  <c:v>6181848.5899999999</c:v>
                </c:pt>
              </c:numCache>
            </c:numRef>
          </c:val>
          <c:extLst>
            <c:ext xmlns:c16="http://schemas.microsoft.com/office/drawing/2014/chart" uri="{C3380CC4-5D6E-409C-BE32-E72D297353CC}">
              <c16:uniqueId val="{00000000-6FE7-4369-8077-A355C731B0A1}"/>
            </c:ext>
          </c:extLst>
        </c:ser>
        <c:ser>
          <c:idx val="1"/>
          <c:order val="1"/>
          <c:tx>
            <c:strRef>
              <c:f>List1!$C$2</c:f>
              <c:strCache>
                <c:ptCount val="1"/>
                <c:pt idx="0">
                  <c:v>rashod</c:v>
                </c:pt>
              </c:strCache>
            </c:strRef>
          </c:tx>
          <c:spPr>
            <a:solidFill>
              <a:schemeClr val="accent2"/>
            </a:solidFill>
            <a:ln>
              <a:noFill/>
            </a:ln>
            <a:effectLst/>
            <a:sp3d/>
          </c:spPr>
          <c:invertIfNegative val="0"/>
          <c:cat>
            <c:strRef>
              <c:f>List1!$A$3:$A$16</c:f>
              <c:strCach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strCache>
            </c:strRef>
          </c:cat>
          <c:val>
            <c:numRef>
              <c:f>List1!$C$3:$C$16</c:f>
              <c:numCache>
                <c:formatCode>_(* #,##0.00_);_(* \(#,##0.00\);_(* "-"??_);_(@_)</c:formatCode>
                <c:ptCount val="14"/>
                <c:pt idx="0">
                  <c:v>1695307.1484504612</c:v>
                </c:pt>
                <c:pt idx="1">
                  <c:v>1594903.3950494393</c:v>
                </c:pt>
                <c:pt idx="2">
                  <c:v>1834169.3543035369</c:v>
                </c:pt>
                <c:pt idx="3">
                  <c:v>1808098.4829782997</c:v>
                </c:pt>
                <c:pt idx="4">
                  <c:v>1834088.4318800184</c:v>
                </c:pt>
                <c:pt idx="5" formatCode="General">
                  <c:v>2172328.1412170683</c:v>
                </c:pt>
                <c:pt idx="6">
                  <c:v>2178505.7575154291</c:v>
                </c:pt>
                <c:pt idx="7">
                  <c:v>2680739.5912137497</c:v>
                </c:pt>
                <c:pt idx="8">
                  <c:v>3835580.1844847035</c:v>
                </c:pt>
                <c:pt idx="9">
                  <c:v>3615691.488486296</c:v>
                </c:pt>
                <c:pt idx="10">
                  <c:v>3666087.4444223242</c:v>
                </c:pt>
                <c:pt idx="11" formatCode="#,##0.00">
                  <c:v>4184442.32</c:v>
                </c:pt>
                <c:pt idx="12" formatCode="#,##0.00">
                  <c:v>5243321.51</c:v>
                </c:pt>
                <c:pt idx="13" formatCode="#,##0.00">
                  <c:v>6219130.6100000003</c:v>
                </c:pt>
              </c:numCache>
            </c:numRef>
          </c:val>
          <c:extLst>
            <c:ext xmlns:c16="http://schemas.microsoft.com/office/drawing/2014/chart" uri="{C3380CC4-5D6E-409C-BE32-E72D297353CC}">
              <c16:uniqueId val="{00000001-6FE7-4369-8077-A355C731B0A1}"/>
            </c:ext>
          </c:extLst>
        </c:ser>
        <c:dLbls>
          <c:showLegendKey val="0"/>
          <c:showVal val="0"/>
          <c:showCatName val="0"/>
          <c:showSerName val="0"/>
          <c:showPercent val="0"/>
          <c:showBubbleSize val="0"/>
        </c:dLbls>
        <c:gapWidth val="150"/>
        <c:shape val="box"/>
        <c:axId val="1966482575"/>
        <c:axId val="1966487855"/>
        <c:axId val="0"/>
      </c:bar3DChart>
      <c:catAx>
        <c:axId val="19664825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966487855"/>
        <c:crosses val="autoZero"/>
        <c:auto val="1"/>
        <c:lblAlgn val="ctr"/>
        <c:lblOffset val="100"/>
        <c:noMultiLvlLbl val="0"/>
      </c:catAx>
      <c:valAx>
        <c:axId val="1966487855"/>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96648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pPr rtl="0"/>
            <a:endParaRPr lang="en-US"/>
          </a:p>
        </p:txBody>
      </p:sp>
      <p:sp>
        <p:nvSpPr>
          <p:cNvPr id="3" name="Rezervirano mjesto za datum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pPr rtl="0"/>
            <a:fld id="{EA44C4AE-B96D-4CDE-810B-D34BA663C7CF}" type="datetime1">
              <a:rPr lang="sr-Latn-RS" smtClean="0"/>
              <a:t>28.4.2026.</a:t>
            </a:fld>
            <a:endParaRPr lang="en-US" dirty="0"/>
          </a:p>
        </p:txBody>
      </p:sp>
      <p:sp>
        <p:nvSpPr>
          <p:cNvPr id="4" name="Rezervirano mjesto za podnožje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pPr rtl="0"/>
            <a:endParaRPr lang="en-US"/>
          </a:p>
        </p:txBody>
      </p:sp>
      <p:sp>
        <p:nvSpPr>
          <p:cNvPr id="5" name="Rezervirano mjesto za broj slajda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pPr rtl="0"/>
            <a:endParaRPr lang="en-US"/>
          </a:p>
        </p:txBody>
      </p:sp>
      <p:sp>
        <p:nvSpPr>
          <p:cNvPr id="3" name="Rezervirano mjesto za datum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pPr rtl="0"/>
            <a:fld id="{8C181E9A-36FA-473E-82C4-F01911B1363F}" type="datetime1">
              <a:rPr lang="sr-Latn-RS" smtClean="0"/>
              <a:t>28.4.2026.</a:t>
            </a:fld>
            <a:endParaRPr lang="en-US" dirty="0"/>
          </a:p>
        </p:txBody>
      </p:sp>
      <p:sp>
        <p:nvSpPr>
          <p:cNvPr id="4" name="Rezervirano mjesto za sliku na slajdu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Rezervirano mjesto za bilješke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rtl="0"/>
            <a:r>
              <a:rPr lang="hr"/>
              <a:t>Kliknite da biste uredili stilove teksta matrice</a:t>
            </a:r>
            <a:endParaRPr lang="en-US"/>
          </a:p>
          <a:p>
            <a:pPr lvl="1" rtl="0"/>
            <a:r>
              <a:rPr lang="hr"/>
              <a:t>Druga razina</a:t>
            </a:r>
          </a:p>
          <a:p>
            <a:pPr lvl="2" rtl="0"/>
            <a:r>
              <a:rPr lang="hr"/>
              <a:t>Treća razina</a:t>
            </a:r>
          </a:p>
          <a:p>
            <a:pPr lvl="3" rtl="0"/>
            <a:r>
              <a:rPr lang="hr"/>
              <a:t>Četvrta razina</a:t>
            </a:r>
          </a:p>
          <a:p>
            <a:pPr lvl="4" rtl="0"/>
            <a:r>
              <a:rPr lang="hr"/>
              <a:t>Peta razina</a:t>
            </a:r>
            <a:endParaRPr lang="en-US"/>
          </a:p>
        </p:txBody>
      </p:sp>
      <p:sp>
        <p:nvSpPr>
          <p:cNvPr id="6" name="Rezervirano mjesto za podnožje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pPr rtl="0"/>
            <a:endParaRPr lang="en-US"/>
          </a:p>
        </p:txBody>
      </p:sp>
      <p:sp>
        <p:nvSpPr>
          <p:cNvPr id="7" name="Rezervirano mjesto za broj slajda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5" name="Pravokutni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Pravokutni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avokutni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avokutni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avni poveznik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ni poveznik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ni poveznik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slov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hr-HR"/>
              <a:t>Kliknite da biste uredili stil naslova matrice</a:t>
            </a:r>
            <a:endParaRPr lang="en-US" dirty="0"/>
          </a:p>
        </p:txBody>
      </p:sp>
      <p:sp>
        <p:nvSpPr>
          <p:cNvPr id="3" name="Podnaslov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a:t>Kliknite da biste uredili stil podnaslova matrice</a:t>
            </a:r>
            <a:endParaRPr lang="en-US" dirty="0"/>
          </a:p>
        </p:txBody>
      </p:sp>
      <p:sp>
        <p:nvSpPr>
          <p:cNvPr id="20" name="Rezervirano mjesto za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E8885869-B068-409A-BCEB-4F7E5B63EAEB}" type="datetime1">
              <a:rPr lang="sr-Latn-RS" smtClean="0"/>
              <a:t>28.4.2026.</a:t>
            </a:fld>
            <a:endParaRPr lang="en-US" dirty="0"/>
          </a:p>
        </p:txBody>
      </p:sp>
      <p:sp>
        <p:nvSpPr>
          <p:cNvPr id="21" name="Rezervirano mjesto za podnožj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Rezervirano mjesto za broj slajd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en-US" dirty="0"/>
          </a:p>
        </p:txBody>
      </p:sp>
      <p:sp>
        <p:nvSpPr>
          <p:cNvPr id="3" name="Okomiti tekst s rezerviranim mjestom 2"/>
          <p:cNvSpPr>
            <a:spLocks noGrp="1"/>
          </p:cNvSpPr>
          <p:nvPr>
            <p:ph type="body" orient="vert" idx="1"/>
          </p:nvPr>
        </p:nvSpPr>
        <p:spPr/>
        <p:txBody>
          <a:bodyPr vert="eaVert" rtlCol="0"/>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datum 3"/>
          <p:cNvSpPr>
            <a:spLocks noGrp="1"/>
          </p:cNvSpPr>
          <p:nvPr>
            <p:ph type="dt" sz="half" idx="10"/>
          </p:nvPr>
        </p:nvSpPr>
        <p:spPr/>
        <p:txBody>
          <a:bodyPr rtlCol="0"/>
          <a:lstStyle/>
          <a:p>
            <a:pPr rtl="0"/>
            <a:fld id="{AF69DD90-623B-413F-B8DF-1D32D3449399}" type="datetime1">
              <a:rPr lang="sr-Latn-RS" smtClean="0"/>
              <a:t>28.4.2026.</a:t>
            </a:fld>
            <a:endParaRPr lang="en-US"/>
          </a:p>
        </p:txBody>
      </p:sp>
      <p:sp>
        <p:nvSpPr>
          <p:cNvPr id="5" name="Rezervirano mjesto za podnožje 4"/>
          <p:cNvSpPr>
            <a:spLocks noGrp="1"/>
          </p:cNvSpPr>
          <p:nvPr>
            <p:ph type="ftr" sz="quarter" idx="11"/>
          </p:nvPr>
        </p:nvSpPr>
        <p:spPr/>
        <p:txBody>
          <a:bodyPr rtlCol="0"/>
          <a:lstStyle/>
          <a:p>
            <a:pPr rtl="0"/>
            <a:endParaRPr lang="en-US"/>
          </a:p>
        </p:txBody>
      </p:sp>
      <p:sp>
        <p:nvSpPr>
          <p:cNvPr id="6" name="Rezervirano mjesto za broj slajd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991600" y="762000"/>
            <a:ext cx="2362200" cy="5257800"/>
          </a:xfrm>
        </p:spPr>
        <p:txBody>
          <a:bodyPr vert="eaVert" rtlCol="0"/>
          <a:lstStyle/>
          <a:p>
            <a:pPr rtl="0"/>
            <a:r>
              <a:rPr lang="hr-HR"/>
              <a:t>Kliknite da biste uredili stil naslova matrice</a:t>
            </a:r>
            <a:endParaRPr lang="en-US" dirty="0"/>
          </a:p>
        </p:txBody>
      </p:sp>
      <p:sp>
        <p:nvSpPr>
          <p:cNvPr id="3" name="Okomiti tekst s rezerviranim mjestom 2"/>
          <p:cNvSpPr>
            <a:spLocks noGrp="1"/>
          </p:cNvSpPr>
          <p:nvPr>
            <p:ph type="body" orient="vert" idx="1"/>
          </p:nvPr>
        </p:nvSpPr>
        <p:spPr>
          <a:xfrm>
            <a:off x="838200" y="762000"/>
            <a:ext cx="8077200" cy="5257800"/>
          </a:xfrm>
        </p:spPr>
        <p:txBody>
          <a:bodyPr vert="eaVert" rtlCol="0"/>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datum 3"/>
          <p:cNvSpPr>
            <a:spLocks noGrp="1"/>
          </p:cNvSpPr>
          <p:nvPr>
            <p:ph type="dt" sz="half" idx="10"/>
          </p:nvPr>
        </p:nvSpPr>
        <p:spPr/>
        <p:txBody>
          <a:bodyPr rtlCol="0"/>
          <a:lstStyle/>
          <a:p>
            <a:pPr rtl="0"/>
            <a:fld id="{8D130785-97E8-43AD-94B5-5D21BDA6BAAE}" type="datetime1">
              <a:rPr lang="sr-Latn-RS" smtClean="0"/>
              <a:t>28.4.2026.</a:t>
            </a:fld>
            <a:endParaRPr lang="en-US"/>
          </a:p>
        </p:txBody>
      </p:sp>
      <p:sp>
        <p:nvSpPr>
          <p:cNvPr id="5" name="Rezervirano mjesto za podnožje 4"/>
          <p:cNvSpPr>
            <a:spLocks noGrp="1"/>
          </p:cNvSpPr>
          <p:nvPr>
            <p:ph type="ftr" sz="quarter" idx="11"/>
          </p:nvPr>
        </p:nvSpPr>
        <p:spPr/>
        <p:txBody>
          <a:bodyPr rtlCol="0"/>
          <a:lstStyle/>
          <a:p>
            <a:pPr rtl="0"/>
            <a:endParaRPr lang="en-US"/>
          </a:p>
        </p:txBody>
      </p:sp>
      <p:sp>
        <p:nvSpPr>
          <p:cNvPr id="6" name="Rezervirano mjesto za broj slajd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sadržaj 2"/>
          <p:cNvSpPr>
            <a:spLocks noGrp="1"/>
          </p:cNvSpPr>
          <p:nvPr>
            <p:ph idx="1"/>
          </p:nvPr>
        </p:nvSpPr>
        <p:spPr/>
        <p:txBody>
          <a:bodyPr rtlCol="0"/>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datum 3"/>
          <p:cNvSpPr>
            <a:spLocks noGrp="1"/>
          </p:cNvSpPr>
          <p:nvPr>
            <p:ph type="dt" sz="half" idx="10"/>
          </p:nvPr>
        </p:nvSpPr>
        <p:spPr/>
        <p:txBody>
          <a:bodyPr rtlCol="0"/>
          <a:lstStyle/>
          <a:p>
            <a:pPr rtl="0"/>
            <a:fld id="{6F9314C8-ED56-4756-B0CD-6D712BE27B48}" type="datetime1">
              <a:rPr lang="sr-Latn-RS" smtClean="0"/>
              <a:t>28.4.2026.</a:t>
            </a:fld>
            <a:endParaRPr lang="en-US"/>
          </a:p>
        </p:txBody>
      </p:sp>
      <p:sp>
        <p:nvSpPr>
          <p:cNvPr id="5" name="Rezervirano mjesto za podnožje 4"/>
          <p:cNvSpPr>
            <a:spLocks noGrp="1"/>
          </p:cNvSpPr>
          <p:nvPr>
            <p:ph type="ftr" sz="quarter" idx="11"/>
          </p:nvPr>
        </p:nvSpPr>
        <p:spPr/>
        <p:txBody>
          <a:bodyPr rtlCol="0"/>
          <a:lstStyle/>
          <a:p>
            <a:pPr rtl="0"/>
            <a:endParaRPr lang="en-US"/>
          </a:p>
        </p:txBody>
      </p:sp>
      <p:sp>
        <p:nvSpPr>
          <p:cNvPr id="6" name="Rezervirano mjesto za broj slajda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15" name="Pravokutni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Pravokutni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avokutni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avokutni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hr-HR"/>
              <a:t>Kliknite da biste uredili stil naslova matrice</a:t>
            </a:r>
            <a:endParaRPr lang="en-US" dirty="0"/>
          </a:p>
        </p:txBody>
      </p:sp>
      <p:grpSp>
        <p:nvGrpSpPr>
          <p:cNvPr id="16" name="Grup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avni poveznik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avni poveznik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avni poveznik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Rezervirano mjesto za teks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a:t>Kliknite da biste uredili matrice</a:t>
            </a:r>
          </a:p>
        </p:txBody>
      </p:sp>
      <p:sp>
        <p:nvSpPr>
          <p:cNvPr id="4" name="Rezervirano mjesto za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C9794191-82E4-45EF-B2DF-FDA23A6404F9}" type="datetime1">
              <a:rPr lang="sr-Latn-RS" smtClean="0"/>
              <a:t>28.4.2026.</a:t>
            </a:fld>
            <a:endParaRPr lang="en-US" dirty="0"/>
          </a:p>
        </p:txBody>
      </p:sp>
      <p:sp>
        <p:nvSpPr>
          <p:cNvPr id="5" name="Rezervirano mjesto za podnožje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Rezervirano mjesto za broj slajd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Naslov 7"/>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sadržaj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sadržaj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5" name="Rezervirano mjesto za datum 4"/>
          <p:cNvSpPr>
            <a:spLocks noGrp="1"/>
          </p:cNvSpPr>
          <p:nvPr>
            <p:ph type="dt" sz="half" idx="10"/>
          </p:nvPr>
        </p:nvSpPr>
        <p:spPr/>
        <p:txBody>
          <a:bodyPr rtlCol="0"/>
          <a:lstStyle/>
          <a:p>
            <a:pPr rtl="0"/>
            <a:fld id="{B78115DC-F980-4265-BDCD-70064EAF7AC7}" type="datetime1">
              <a:rPr lang="sr-Latn-RS" smtClean="0"/>
              <a:t>28.4.2026.</a:t>
            </a:fld>
            <a:endParaRPr lang="en-US"/>
          </a:p>
        </p:txBody>
      </p:sp>
      <p:sp>
        <p:nvSpPr>
          <p:cNvPr id="6" name="Rezervirano mjesto za podnožje 5"/>
          <p:cNvSpPr>
            <a:spLocks noGrp="1"/>
          </p:cNvSpPr>
          <p:nvPr>
            <p:ph type="ftr" sz="quarter" idx="11"/>
          </p:nvPr>
        </p:nvSpPr>
        <p:spPr/>
        <p:txBody>
          <a:bodyPr rtlCol="0"/>
          <a:lstStyle/>
          <a:p>
            <a:pPr rtl="0"/>
            <a:endParaRPr lang="en-US"/>
          </a:p>
        </p:txBody>
      </p:sp>
      <p:sp>
        <p:nvSpPr>
          <p:cNvPr id="7" name="Rezervirano mjesto za broj slajda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teks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a:t>Kliknite da biste uredili matrice</a:t>
            </a:r>
          </a:p>
        </p:txBody>
      </p:sp>
      <p:sp>
        <p:nvSpPr>
          <p:cNvPr id="4" name="Rezervirano mjesto za sadržaj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
          </a:p>
        </p:txBody>
      </p:sp>
      <p:sp>
        <p:nvSpPr>
          <p:cNvPr id="5" name="Rezervirano mjesto za teks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a:t>Kliknite da biste uredili matrice</a:t>
            </a:r>
          </a:p>
        </p:txBody>
      </p:sp>
      <p:sp>
        <p:nvSpPr>
          <p:cNvPr id="6" name="Rezervirano mjesto za sadržaj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
          </a:p>
        </p:txBody>
      </p:sp>
      <p:sp>
        <p:nvSpPr>
          <p:cNvPr id="7" name="Rezervirano mjesto za datum 6"/>
          <p:cNvSpPr>
            <a:spLocks noGrp="1"/>
          </p:cNvSpPr>
          <p:nvPr>
            <p:ph type="dt" sz="half" idx="10"/>
          </p:nvPr>
        </p:nvSpPr>
        <p:spPr/>
        <p:txBody>
          <a:bodyPr rtlCol="0"/>
          <a:lstStyle/>
          <a:p>
            <a:pPr rtl="0"/>
            <a:fld id="{F7F118D5-4299-4A2F-9F76-D0606DF9DF42}" type="datetime1">
              <a:rPr lang="sr-Latn-RS" smtClean="0"/>
              <a:t>28.4.2026.</a:t>
            </a:fld>
            <a:endParaRPr lang="en-US"/>
          </a:p>
        </p:txBody>
      </p:sp>
      <p:sp>
        <p:nvSpPr>
          <p:cNvPr id="8" name="Rezervirano mjesto za podnožje 7"/>
          <p:cNvSpPr>
            <a:spLocks noGrp="1"/>
          </p:cNvSpPr>
          <p:nvPr>
            <p:ph type="ftr" sz="quarter" idx="11"/>
          </p:nvPr>
        </p:nvSpPr>
        <p:spPr/>
        <p:txBody>
          <a:bodyPr rtlCol="0"/>
          <a:lstStyle/>
          <a:p>
            <a:pPr rtl="0"/>
            <a:endParaRPr lang="en-US"/>
          </a:p>
        </p:txBody>
      </p:sp>
      <p:sp>
        <p:nvSpPr>
          <p:cNvPr id="9" name="Rezervirano mjesto za broj slajda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en-US" dirty="0"/>
          </a:p>
        </p:txBody>
      </p:sp>
      <p:sp>
        <p:nvSpPr>
          <p:cNvPr id="3" name="Rezervirano mjesto za datum 2"/>
          <p:cNvSpPr>
            <a:spLocks noGrp="1"/>
          </p:cNvSpPr>
          <p:nvPr>
            <p:ph type="dt" sz="half" idx="10"/>
          </p:nvPr>
        </p:nvSpPr>
        <p:spPr/>
        <p:txBody>
          <a:bodyPr rtlCol="0"/>
          <a:lstStyle/>
          <a:p>
            <a:pPr rtl="0"/>
            <a:fld id="{B65509A0-50F9-4355-A7E6-40BC0B55820E}" type="datetime1">
              <a:rPr lang="sr-Latn-RS" smtClean="0"/>
              <a:t>28.4.2026.</a:t>
            </a:fld>
            <a:endParaRPr lang="en-US"/>
          </a:p>
        </p:txBody>
      </p:sp>
      <p:sp>
        <p:nvSpPr>
          <p:cNvPr id="4" name="Rezervirano mjesto za podnožje 3"/>
          <p:cNvSpPr>
            <a:spLocks noGrp="1"/>
          </p:cNvSpPr>
          <p:nvPr>
            <p:ph type="ftr" sz="quarter" idx="11"/>
          </p:nvPr>
        </p:nvSpPr>
        <p:spPr/>
        <p:txBody>
          <a:bodyPr rtlCol="0"/>
          <a:lstStyle/>
          <a:p>
            <a:pPr rtl="0"/>
            <a:endParaRPr lang="en-US"/>
          </a:p>
        </p:txBody>
      </p:sp>
      <p:sp>
        <p:nvSpPr>
          <p:cNvPr id="5" name="Rezervirano mjesto za broj slajda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za datum 1"/>
          <p:cNvSpPr>
            <a:spLocks noGrp="1"/>
          </p:cNvSpPr>
          <p:nvPr>
            <p:ph type="dt" sz="half" idx="10"/>
          </p:nvPr>
        </p:nvSpPr>
        <p:spPr/>
        <p:txBody>
          <a:bodyPr rtlCol="0"/>
          <a:lstStyle/>
          <a:p>
            <a:pPr rtl="0"/>
            <a:fld id="{E575FD4C-D307-40C5-8E7B-59AD9076BFB9}" type="datetime1">
              <a:rPr lang="sr-Latn-RS" smtClean="0"/>
              <a:t>28.4.2026.</a:t>
            </a:fld>
            <a:endParaRPr lang="en-US"/>
          </a:p>
        </p:txBody>
      </p:sp>
      <p:sp>
        <p:nvSpPr>
          <p:cNvPr id="3" name="Rezervirano mjesto za podnožje 2"/>
          <p:cNvSpPr>
            <a:spLocks noGrp="1"/>
          </p:cNvSpPr>
          <p:nvPr>
            <p:ph type="ftr" sz="quarter" idx="11"/>
          </p:nvPr>
        </p:nvSpPr>
        <p:spPr/>
        <p:txBody>
          <a:bodyPr rtlCol="0"/>
          <a:lstStyle/>
          <a:p>
            <a:pPr rtl="0"/>
            <a:endParaRPr lang="en-US"/>
          </a:p>
        </p:txBody>
      </p:sp>
      <p:sp>
        <p:nvSpPr>
          <p:cNvPr id="4" name="Rezervirano mjesto za broj slajda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0" name="Pravokutni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avokutni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hr-HR"/>
              <a:t>Kliknite da biste uredili stil naslova matrice</a:t>
            </a:r>
            <a:endParaRPr lang="en-US" dirty="0"/>
          </a:p>
        </p:txBody>
      </p:sp>
      <p:sp>
        <p:nvSpPr>
          <p:cNvPr id="3" name="Rezervirano mjesto za sadržaj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en-US" dirty="0"/>
          </a:p>
        </p:txBody>
      </p:sp>
      <p:sp>
        <p:nvSpPr>
          <p:cNvPr id="4" name="Rezervirano mjesto za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a:t>Kliknite da biste uredili matrice</a:t>
            </a:r>
          </a:p>
        </p:txBody>
      </p:sp>
      <p:sp>
        <p:nvSpPr>
          <p:cNvPr id="8" name="Rezervirano mjesto za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9841072-3D07-4E65-9DD7-9E0704450E00}" type="datetime1">
              <a:rPr lang="sr-Latn-RS" smtClean="0"/>
              <a:t>28.4.2026.</a:t>
            </a:fld>
            <a:endParaRPr lang="en-US"/>
          </a:p>
        </p:txBody>
      </p:sp>
      <p:sp>
        <p:nvSpPr>
          <p:cNvPr id="9" name="Rezervirano mjesto za podnožje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Rezervirano mjesto za broj slajd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1" name="Pravokutni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za slik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a:t>Kliknite ikonu da biste dodali  sliku</a:t>
            </a:r>
            <a:endParaRPr lang="en-US" dirty="0"/>
          </a:p>
        </p:txBody>
      </p:sp>
      <p:sp>
        <p:nvSpPr>
          <p:cNvPr id="5" name="Rezervirano mjesto za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4C0B247-CD71-4835-A057-7F18327D242B}" type="datetime1">
              <a:rPr lang="sr-Latn-RS" smtClean="0"/>
              <a:t>28.4.2026.</a:t>
            </a:fld>
            <a:endParaRPr lang="en-US" dirty="0"/>
          </a:p>
        </p:txBody>
      </p:sp>
      <p:sp>
        <p:nvSpPr>
          <p:cNvPr id="6" name="Rezervirano mjesto za podnožj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Rezervirano mjesto za broj slajd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Pravokutni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hr-HR"/>
              <a:t>Kliknite da biste uredili stil naslova matrice</a:t>
            </a:r>
            <a:endParaRPr lang="en-US" dirty="0"/>
          </a:p>
        </p:txBody>
      </p:sp>
      <p:sp>
        <p:nvSpPr>
          <p:cNvPr id="4" name="Rezervirano mjesto za teks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a:t>Kliknite da biste uredili matrice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Pravokutni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Pravokutni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avokutni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Rezervirano mjesto za naslov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hr"/>
              <a:t>Kliknite da biste uredili stil naslova matrice</a:t>
            </a:r>
            <a:endParaRPr lang="en-US" dirty="0"/>
          </a:p>
        </p:txBody>
      </p:sp>
      <p:sp>
        <p:nvSpPr>
          <p:cNvPr id="3" name="Rezervirano mjesto za teks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hr"/>
              <a:t>Kliknite da biste uredili stilove teksta matrice</a:t>
            </a:r>
          </a:p>
          <a:p>
            <a:pPr lvl="1" rtl="0"/>
            <a:r>
              <a:rPr lang="hr"/>
              <a:t>Druga razina</a:t>
            </a:r>
          </a:p>
          <a:p>
            <a:pPr lvl="2" rtl="0"/>
            <a:r>
              <a:rPr lang="hr"/>
              <a:t>Treća razina</a:t>
            </a:r>
          </a:p>
          <a:p>
            <a:pPr lvl="3" rtl="0"/>
            <a:r>
              <a:rPr lang="hr"/>
              <a:t>Četvrta razina</a:t>
            </a:r>
          </a:p>
          <a:p>
            <a:pPr lvl="4" rtl="0"/>
            <a:r>
              <a:rPr lang="hr"/>
              <a:t>Peta razina</a:t>
            </a:r>
            <a:endParaRPr lang="en-US" dirty="0"/>
          </a:p>
        </p:txBody>
      </p:sp>
      <p:sp>
        <p:nvSpPr>
          <p:cNvPr id="4" name="Rezervirano mjesto za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D1BE5080-8651-4DCC-9279-5D738C35574A}" type="datetime1">
              <a:rPr lang="sr-Latn-RS" smtClean="0"/>
              <a:t>28.4.2026.</a:t>
            </a:fld>
            <a:endParaRPr lang="en-US" dirty="0"/>
          </a:p>
        </p:txBody>
      </p:sp>
      <p:sp>
        <p:nvSpPr>
          <p:cNvPr id="5" name="Rezervirano mjesto za podnožj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Rezervirano mjesto za broj slajd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3.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lika 5" descr="Krupni plan logotipa&#10;&#10;Opis se generira automatski">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Pravokutnik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Pravokutnik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Naslov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hr-HR" sz="3600" dirty="0">
                <a:solidFill>
                  <a:schemeClr val="tx1"/>
                </a:solidFill>
              </a:rPr>
              <a:t>Godišnji IZVJEŠTAJ O izvršenju proračuna</a:t>
            </a:r>
            <a:endParaRPr lang="hr" sz="3600" dirty="0">
              <a:solidFill>
                <a:schemeClr val="tx1"/>
              </a:solidFill>
            </a:endParaRPr>
          </a:p>
        </p:txBody>
      </p:sp>
      <p:sp>
        <p:nvSpPr>
          <p:cNvPr id="3" name="Podnaslov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fontScale="92500"/>
          </a:bodyPr>
          <a:lstStyle/>
          <a:p>
            <a:pPr rtl="0">
              <a:spcAft>
                <a:spcPts val="600"/>
              </a:spcAft>
            </a:pPr>
            <a:r>
              <a:rPr lang="hr" dirty="0">
                <a:solidFill>
                  <a:schemeClr val="tx1"/>
                </a:solidFill>
              </a:rPr>
              <a:t>OPĆINE MARIJA BISTRICA S 31.12.2025.</a:t>
            </a:r>
          </a:p>
        </p:txBody>
      </p:sp>
      <p:pic>
        <p:nvPicPr>
          <p:cNvPr id="4" name="Slika 3">
            <a:extLst>
              <a:ext uri="{FF2B5EF4-FFF2-40B4-BE49-F238E27FC236}">
                <a16:creationId xmlns:a16="http://schemas.microsoft.com/office/drawing/2014/main" id="{72DC2748-27FB-0B3E-C479-7E68003E3563}"/>
              </a:ext>
            </a:extLst>
          </p:cNvPr>
          <p:cNvPicPr>
            <a:picLocks noChangeAspect="1"/>
          </p:cNvPicPr>
          <p:nvPr/>
        </p:nvPicPr>
        <p:blipFill>
          <a:blip r:embed="rId3"/>
          <a:stretch>
            <a:fillRect/>
          </a:stretch>
        </p:blipFill>
        <p:spPr>
          <a:xfrm>
            <a:off x="11192169" y="0"/>
            <a:ext cx="999831" cy="1237595"/>
          </a:xfrm>
          <a:prstGeom prst="rect">
            <a:avLst/>
          </a:prstGeom>
        </p:spPr>
      </p:pic>
      <p:pic>
        <p:nvPicPr>
          <p:cNvPr id="7" name="Slika 6">
            <a:extLst>
              <a:ext uri="{FF2B5EF4-FFF2-40B4-BE49-F238E27FC236}">
                <a16:creationId xmlns:a16="http://schemas.microsoft.com/office/drawing/2014/main" id="{1D4FD211-D611-8A57-B1F9-4686972D5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64" y="2712712"/>
            <a:ext cx="5259159" cy="3942272"/>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A933B2-558F-25F6-CA18-ECDEC9D90CA7}"/>
              </a:ext>
            </a:extLst>
          </p:cNvPr>
          <p:cNvSpPr>
            <a:spLocks noGrp="1"/>
          </p:cNvSpPr>
          <p:nvPr>
            <p:ph type="title"/>
          </p:nvPr>
        </p:nvSpPr>
        <p:spPr/>
        <p:txBody>
          <a:bodyPr/>
          <a:lstStyle/>
          <a:p>
            <a:r>
              <a:rPr lang="hr-HR" dirty="0"/>
              <a:t>Program građenja komunalne infrastrukture</a:t>
            </a:r>
          </a:p>
        </p:txBody>
      </p:sp>
      <p:sp>
        <p:nvSpPr>
          <p:cNvPr id="3" name="Rezervirano mjesto sadržaja 2">
            <a:extLst>
              <a:ext uri="{FF2B5EF4-FFF2-40B4-BE49-F238E27FC236}">
                <a16:creationId xmlns:a16="http://schemas.microsoft.com/office/drawing/2014/main" id="{87419661-7F45-A8D6-6460-E62BABFA51ED}"/>
              </a:ext>
            </a:extLst>
          </p:cNvPr>
          <p:cNvSpPr>
            <a:spLocks noGrp="1"/>
          </p:cNvSpPr>
          <p:nvPr>
            <p:ph sz="half" idx="1"/>
          </p:nvPr>
        </p:nvSpPr>
        <p:spPr/>
        <p:txBody>
          <a:bodyPr/>
          <a:lstStyle/>
          <a:p>
            <a:r>
              <a:rPr lang="hr-HR" dirty="0"/>
              <a:t>Sredstva potrebna za ostvarivanje Programa građenja komunalne infrastrukture za 2025. godinu osigurana su iz komunalnog doprinosa, naknade za zadržavanje nezakonito izgrađenih zgrada, ostalih prihoda Proračuna Općine, te drugih izvora utvrđenih posebnim propisima kako slijedi:</a:t>
            </a:r>
          </a:p>
          <a:p>
            <a:endParaRPr lang="hr-HR" dirty="0"/>
          </a:p>
        </p:txBody>
      </p:sp>
      <p:graphicFrame>
        <p:nvGraphicFramePr>
          <p:cNvPr id="8" name="Rezervirano mjesto sadržaja 7">
            <a:extLst>
              <a:ext uri="{FF2B5EF4-FFF2-40B4-BE49-F238E27FC236}">
                <a16:creationId xmlns:a16="http://schemas.microsoft.com/office/drawing/2014/main" id="{A5B8FCFD-B560-6A05-7A27-894D944E2EE6}"/>
              </a:ext>
            </a:extLst>
          </p:cNvPr>
          <p:cNvGraphicFramePr>
            <a:graphicFrameLocks noGrp="1"/>
          </p:cNvGraphicFramePr>
          <p:nvPr>
            <p:ph sz="half" idx="2"/>
            <p:extLst>
              <p:ext uri="{D42A27DB-BD31-4B8C-83A1-F6EECF244321}">
                <p14:modId xmlns:p14="http://schemas.microsoft.com/office/powerpoint/2010/main" val="1348864346"/>
              </p:ext>
            </p:extLst>
          </p:nvPr>
        </p:nvGraphicFramePr>
        <p:xfrm>
          <a:off x="1155940" y="4882551"/>
          <a:ext cx="4304581" cy="1547238"/>
        </p:xfrm>
        <a:graphic>
          <a:graphicData uri="http://schemas.openxmlformats.org/drawingml/2006/table">
            <a:tbl>
              <a:tblPr>
                <a:tableStyleId>{5C22544A-7EE6-4342-B048-85BDC9FD1C3A}</a:tableStyleId>
              </a:tblPr>
              <a:tblGrid>
                <a:gridCol w="2633264">
                  <a:extLst>
                    <a:ext uri="{9D8B030D-6E8A-4147-A177-3AD203B41FA5}">
                      <a16:colId xmlns:a16="http://schemas.microsoft.com/office/drawing/2014/main" val="2274285873"/>
                    </a:ext>
                  </a:extLst>
                </a:gridCol>
                <a:gridCol w="1671317">
                  <a:extLst>
                    <a:ext uri="{9D8B030D-6E8A-4147-A177-3AD203B41FA5}">
                      <a16:colId xmlns:a16="http://schemas.microsoft.com/office/drawing/2014/main" val="4263242386"/>
                    </a:ext>
                  </a:extLst>
                </a:gridCol>
              </a:tblGrid>
              <a:tr h="194572">
                <a:tc>
                  <a:txBody>
                    <a:bodyPr/>
                    <a:lstStyle/>
                    <a:p>
                      <a:pPr algn="l" fontAlgn="ctr">
                        <a:buNone/>
                      </a:pPr>
                      <a:r>
                        <a:rPr lang="hr-HR" sz="900" u="none" strike="noStrike" dirty="0">
                          <a:effectLst/>
                        </a:rPr>
                        <a:t> - opći prihodi i primici:</a:t>
                      </a:r>
                      <a:endParaRPr lang="hr-HR" sz="900" b="1" i="0" u="none" strike="noStrike" dirty="0">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572.089,51 €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2063418711"/>
                  </a:ext>
                </a:extLst>
              </a:tr>
              <a:tr h="292072">
                <a:tc>
                  <a:txBody>
                    <a:bodyPr/>
                    <a:lstStyle/>
                    <a:p>
                      <a:pPr algn="l" fontAlgn="ctr">
                        <a:buNone/>
                      </a:pPr>
                      <a:r>
                        <a:rPr lang="hr-HR" sz="900" u="none" strike="noStrike">
                          <a:effectLst/>
                        </a:rPr>
                        <a:t> - prihodi za posebne namjene:</a:t>
                      </a:r>
                      <a:endParaRPr lang="hr-HR" sz="900" b="1" i="0" u="none" strike="noStrike" dirty="0">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198.012,08 €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1620835668"/>
                  </a:ext>
                </a:extLst>
              </a:tr>
              <a:tr h="194572">
                <a:tc>
                  <a:txBody>
                    <a:bodyPr/>
                    <a:lstStyle/>
                    <a:p>
                      <a:pPr algn="l" fontAlgn="ctr">
                        <a:buNone/>
                      </a:pPr>
                      <a:r>
                        <a:rPr lang="pl-PL" sz="900" u="none" strike="noStrike">
                          <a:effectLst/>
                        </a:rPr>
                        <a:t> - prihodi od kapitalnih potpora (pomoći): </a:t>
                      </a:r>
                      <a:endParaRPr lang="pl-PL" sz="900" b="1" i="0" u="none" strike="noStrike">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208.898,51 €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3971242818"/>
                  </a:ext>
                </a:extLst>
              </a:tr>
              <a:tr h="194572">
                <a:tc>
                  <a:txBody>
                    <a:bodyPr/>
                    <a:lstStyle/>
                    <a:p>
                      <a:pPr algn="l" fontAlgn="ctr">
                        <a:buNone/>
                      </a:pPr>
                      <a:r>
                        <a:rPr lang="hr-HR" sz="900" u="none" strike="noStrike">
                          <a:effectLst/>
                        </a:rPr>
                        <a:t> - prihodi od pomoći EU:</a:t>
                      </a:r>
                      <a:endParaRPr lang="hr-HR" sz="900" b="1" i="0" u="none" strike="noStrike">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229.145,51 €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102722061"/>
                  </a:ext>
                </a:extLst>
              </a:tr>
              <a:tr h="194572">
                <a:tc>
                  <a:txBody>
                    <a:bodyPr/>
                    <a:lstStyle/>
                    <a:p>
                      <a:pPr algn="l" fontAlgn="ctr">
                        <a:buNone/>
                      </a:pPr>
                      <a:r>
                        <a:rPr lang="hr-HR" sz="900" u="none" strike="noStrike">
                          <a:effectLst/>
                        </a:rPr>
                        <a:t> - namjenski primici od zaduživanja: </a:t>
                      </a:r>
                      <a:endParaRPr lang="hr-HR" sz="900" b="1" i="0" u="none" strike="noStrike">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206.527,60 €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2191852091"/>
                  </a:ext>
                </a:extLst>
              </a:tr>
              <a:tr h="194572">
                <a:tc>
                  <a:txBody>
                    <a:bodyPr/>
                    <a:lstStyle/>
                    <a:p>
                      <a:pPr algn="l" fontAlgn="ctr">
                        <a:buNone/>
                      </a:pPr>
                      <a:r>
                        <a:rPr lang="hr-HR" sz="900" u="none" strike="noStrike">
                          <a:effectLst/>
                        </a:rPr>
                        <a:t> - vlastiti prihodi općine:</a:t>
                      </a:r>
                      <a:endParaRPr lang="hr-HR" sz="900" b="1" i="0" u="none" strike="noStrike">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95.209,70 €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3141044822"/>
                  </a:ext>
                </a:extLst>
              </a:tr>
              <a:tr h="141175">
                <a:tc>
                  <a:txBody>
                    <a:bodyPr/>
                    <a:lstStyle/>
                    <a:p>
                      <a:pPr algn="l" fontAlgn="ctr">
                        <a:buNone/>
                      </a:pPr>
                      <a:r>
                        <a:rPr lang="hr-HR" sz="900" u="none" strike="noStrike">
                          <a:effectLst/>
                        </a:rPr>
                        <a:t>GODIŠNJE IZVRŠENJE PROGRAMA GRAĐENJA KOMUNALNE INFRASTRUKTURE</a:t>
                      </a:r>
                      <a:endParaRPr lang="hr-HR" sz="900" b="1" i="0" u="none" strike="noStrike">
                        <a:solidFill>
                          <a:srgbClr val="000000"/>
                        </a:solidFill>
                        <a:effectLst/>
                        <a:latin typeface="Calibri" panose="020F0502020204030204" pitchFamily="34" charset="0"/>
                      </a:endParaRPr>
                    </a:p>
                  </a:txBody>
                  <a:tcPr marL="7986" marR="7986" marT="7986" marB="0" anchor="ctr"/>
                </a:tc>
                <a:tc>
                  <a:txBody>
                    <a:bodyPr/>
                    <a:lstStyle/>
                    <a:p>
                      <a:pPr algn="l" fontAlgn="b">
                        <a:buNone/>
                      </a:pPr>
                      <a:r>
                        <a:rPr lang="hr-HR" sz="900" u="none" strike="noStrike" dirty="0">
                          <a:effectLst/>
                        </a:rPr>
                        <a:t> 1.509.882,91 € </a:t>
                      </a:r>
                      <a:endParaRPr lang="hr-HR" sz="900" b="1" i="0" u="none" strike="noStrike" dirty="0">
                        <a:solidFill>
                          <a:srgbClr val="000000"/>
                        </a:solidFill>
                        <a:effectLst/>
                        <a:latin typeface="Calibri" panose="020F0502020204030204" pitchFamily="34" charset="0"/>
                      </a:endParaRPr>
                    </a:p>
                  </a:txBody>
                  <a:tcPr marL="7986" marR="7986" marT="7986" marB="0" anchor="b"/>
                </a:tc>
                <a:extLst>
                  <a:ext uri="{0D108BD9-81ED-4DB2-BD59-A6C34878D82A}">
                    <a16:rowId xmlns:a16="http://schemas.microsoft.com/office/drawing/2014/main" val="559637482"/>
                  </a:ext>
                </a:extLst>
              </a:tr>
            </a:tbl>
          </a:graphicData>
        </a:graphic>
      </p:graphicFrame>
      <p:sp>
        <p:nvSpPr>
          <p:cNvPr id="5" name="Rezervirano mjesto datuma 4">
            <a:extLst>
              <a:ext uri="{FF2B5EF4-FFF2-40B4-BE49-F238E27FC236}">
                <a16:creationId xmlns:a16="http://schemas.microsoft.com/office/drawing/2014/main" id="{0B7319CE-E8F5-7A8A-B8D0-8D4903631A73}"/>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sp>
        <p:nvSpPr>
          <p:cNvPr id="10" name="TekstniOkvir 9">
            <a:extLst>
              <a:ext uri="{FF2B5EF4-FFF2-40B4-BE49-F238E27FC236}">
                <a16:creationId xmlns:a16="http://schemas.microsoft.com/office/drawing/2014/main" id="{9577B23C-D47A-30C0-9AAB-5F33598CB530}"/>
              </a:ext>
            </a:extLst>
          </p:cNvPr>
          <p:cNvSpPr txBox="1"/>
          <p:nvPr/>
        </p:nvSpPr>
        <p:spPr>
          <a:xfrm>
            <a:off x="5730240" y="2130581"/>
            <a:ext cx="6461760" cy="1754326"/>
          </a:xfrm>
          <a:prstGeom prst="rect">
            <a:avLst/>
          </a:prstGeom>
          <a:noFill/>
        </p:spPr>
        <p:txBody>
          <a:bodyPr wrap="square">
            <a:spAutoFit/>
          </a:bodyPr>
          <a:lstStyle/>
          <a:p>
            <a:r>
              <a:rPr lang="hr-HR" dirty="0"/>
              <a:t>Aktivni Program je iznosio 1.855.451,59 eura izvršenje programa s 31.12.2025. godine iznosi 1.509.882,91eura što je 81,37% planiranog. U odnosu na važeći Plan, nema prekoračenja, a izvršenje je manje u odnosu na planirano jer su određene investicije prolongirane za iduće proračunsko razdoblje.</a:t>
            </a:r>
          </a:p>
        </p:txBody>
      </p:sp>
      <p:pic>
        <p:nvPicPr>
          <p:cNvPr id="4" name="Slika 3">
            <a:extLst>
              <a:ext uri="{FF2B5EF4-FFF2-40B4-BE49-F238E27FC236}">
                <a16:creationId xmlns:a16="http://schemas.microsoft.com/office/drawing/2014/main" id="{F9967400-6A8F-39BF-BB1E-219C2B53BD56}"/>
              </a:ext>
            </a:extLst>
          </p:cNvPr>
          <p:cNvPicPr>
            <a:picLocks noChangeAspect="1"/>
          </p:cNvPicPr>
          <p:nvPr/>
        </p:nvPicPr>
        <p:blipFill>
          <a:blip r:embed="rId2"/>
          <a:stretch>
            <a:fillRect/>
          </a:stretch>
        </p:blipFill>
        <p:spPr>
          <a:xfrm>
            <a:off x="10825252" y="373123"/>
            <a:ext cx="999831" cy="1237595"/>
          </a:xfrm>
          <a:prstGeom prst="rect">
            <a:avLst/>
          </a:prstGeom>
        </p:spPr>
      </p:pic>
    </p:spTree>
    <p:extLst>
      <p:ext uri="{BB962C8B-B14F-4D97-AF65-F5344CB8AC3E}">
        <p14:creationId xmlns:p14="http://schemas.microsoft.com/office/powerpoint/2010/main" val="371043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a:extLst>
              <a:ext uri="{FF2B5EF4-FFF2-40B4-BE49-F238E27FC236}">
                <a16:creationId xmlns:a16="http://schemas.microsoft.com/office/drawing/2014/main" id="{7B83ED6D-B6A5-7582-5D98-9537602626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6250" y="1516841"/>
            <a:ext cx="2699465" cy="3599287"/>
          </a:xfrm>
          <a:prstGeom prst="rect">
            <a:avLst/>
          </a:prstGeom>
        </p:spPr>
      </p:pic>
      <p:sp>
        <p:nvSpPr>
          <p:cNvPr id="5" name="Rezervirano mjesto datuma 4">
            <a:extLst>
              <a:ext uri="{FF2B5EF4-FFF2-40B4-BE49-F238E27FC236}">
                <a16:creationId xmlns:a16="http://schemas.microsoft.com/office/drawing/2014/main" id="{82568D8F-C1C3-1517-4A1B-A5023B7BF9FC}"/>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12" name="Slika 11">
            <a:extLst>
              <a:ext uri="{FF2B5EF4-FFF2-40B4-BE49-F238E27FC236}">
                <a16:creationId xmlns:a16="http://schemas.microsoft.com/office/drawing/2014/main" id="{E3E67AA3-A3CD-A558-A17F-7094E7DD0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084" y="661657"/>
            <a:ext cx="3552672" cy="2372149"/>
          </a:xfrm>
          <a:prstGeom prst="rect">
            <a:avLst/>
          </a:prstGeom>
        </p:spPr>
      </p:pic>
      <p:pic>
        <p:nvPicPr>
          <p:cNvPr id="15" name="Rezervirano mjesto sadržaja 5">
            <a:extLst>
              <a:ext uri="{FF2B5EF4-FFF2-40B4-BE49-F238E27FC236}">
                <a16:creationId xmlns:a16="http://schemas.microsoft.com/office/drawing/2014/main" id="{64733ECD-5C24-0A96-A7E2-F0C2194ADB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142" y="2168460"/>
            <a:ext cx="3049438" cy="2296047"/>
          </a:xfrm>
          <a:prstGeom prst="rect">
            <a:avLst/>
          </a:prstGeom>
        </p:spPr>
      </p:pic>
      <p:pic>
        <p:nvPicPr>
          <p:cNvPr id="3" name="Slika 2">
            <a:extLst>
              <a:ext uri="{FF2B5EF4-FFF2-40B4-BE49-F238E27FC236}">
                <a16:creationId xmlns:a16="http://schemas.microsoft.com/office/drawing/2014/main" id="{EBD05178-0461-1247-C58E-67ED9E881456}"/>
              </a:ext>
            </a:extLst>
          </p:cNvPr>
          <p:cNvPicPr>
            <a:picLocks noChangeAspect="1"/>
          </p:cNvPicPr>
          <p:nvPr/>
        </p:nvPicPr>
        <p:blipFill>
          <a:blip r:embed="rId5"/>
          <a:stretch>
            <a:fillRect/>
          </a:stretch>
        </p:blipFill>
        <p:spPr>
          <a:xfrm>
            <a:off x="10818454" y="373123"/>
            <a:ext cx="999831" cy="1237595"/>
          </a:xfrm>
          <a:prstGeom prst="rect">
            <a:avLst/>
          </a:prstGeom>
        </p:spPr>
      </p:pic>
      <p:pic>
        <p:nvPicPr>
          <p:cNvPr id="13" name="Rezervirano mjesto sadržaja 12">
            <a:extLst>
              <a:ext uri="{FF2B5EF4-FFF2-40B4-BE49-F238E27FC236}">
                <a16:creationId xmlns:a16="http://schemas.microsoft.com/office/drawing/2014/main" id="{041D6834-97D5-BAA5-EDC7-305A1E829EFC}"/>
              </a:ext>
            </a:extLst>
          </p:cNvPr>
          <p:cNvPicPr>
            <a:picLocks noGrp="1" noChangeAspect="1"/>
          </p:cNvPicPr>
          <p:nvPr>
            <p:ph sz="half" idx="2"/>
          </p:nvPr>
        </p:nvPicPr>
        <p:blipFill>
          <a:blip r:embed="rId6"/>
          <a:stretch>
            <a:fillRect/>
          </a:stretch>
        </p:blipFill>
        <p:spPr>
          <a:xfrm>
            <a:off x="7092084" y="3316484"/>
            <a:ext cx="4664075" cy="2153200"/>
          </a:xfrm>
          <a:prstGeom prst="rect">
            <a:avLst/>
          </a:prstGeom>
        </p:spPr>
      </p:pic>
    </p:spTree>
    <p:extLst>
      <p:ext uri="{BB962C8B-B14F-4D97-AF65-F5344CB8AC3E}">
        <p14:creationId xmlns:p14="http://schemas.microsoft.com/office/powerpoint/2010/main" val="9210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68DE09-9B18-5E88-F446-E483D92672D0}"/>
              </a:ext>
            </a:extLst>
          </p:cNvPr>
          <p:cNvSpPr>
            <a:spLocks noGrp="1"/>
          </p:cNvSpPr>
          <p:nvPr>
            <p:ph type="title"/>
          </p:nvPr>
        </p:nvSpPr>
        <p:spPr/>
        <p:txBody>
          <a:bodyPr/>
          <a:lstStyle/>
          <a:p>
            <a:r>
              <a:rPr lang="hr-HR" dirty="0"/>
              <a:t>Program održavanja komunalne infrastrukture</a:t>
            </a:r>
          </a:p>
        </p:txBody>
      </p:sp>
      <p:graphicFrame>
        <p:nvGraphicFramePr>
          <p:cNvPr id="6" name="Rezervirano mjesto sadržaja 5">
            <a:extLst>
              <a:ext uri="{FF2B5EF4-FFF2-40B4-BE49-F238E27FC236}">
                <a16:creationId xmlns:a16="http://schemas.microsoft.com/office/drawing/2014/main" id="{5367F406-16EB-08A2-8391-BF77FD0FD0D1}"/>
              </a:ext>
            </a:extLst>
          </p:cNvPr>
          <p:cNvGraphicFramePr>
            <a:graphicFrameLocks noGrp="1"/>
          </p:cNvGraphicFramePr>
          <p:nvPr>
            <p:ph sz="half" idx="1"/>
            <p:extLst>
              <p:ext uri="{D42A27DB-BD31-4B8C-83A1-F6EECF244321}">
                <p14:modId xmlns:p14="http://schemas.microsoft.com/office/powerpoint/2010/main" val="3772283709"/>
              </p:ext>
            </p:extLst>
          </p:nvPr>
        </p:nvGraphicFramePr>
        <p:xfrm>
          <a:off x="1066800" y="3429000"/>
          <a:ext cx="4664075" cy="1350035"/>
        </p:xfrm>
        <a:graphic>
          <a:graphicData uri="http://schemas.openxmlformats.org/drawingml/2006/table">
            <a:tbl>
              <a:tblPr>
                <a:tableStyleId>{5C22544A-7EE6-4342-B048-85BDC9FD1C3A}</a:tableStyleId>
              </a:tblPr>
              <a:tblGrid>
                <a:gridCol w="3804165">
                  <a:extLst>
                    <a:ext uri="{9D8B030D-6E8A-4147-A177-3AD203B41FA5}">
                      <a16:colId xmlns:a16="http://schemas.microsoft.com/office/drawing/2014/main" val="3319232849"/>
                    </a:ext>
                  </a:extLst>
                </a:gridCol>
                <a:gridCol w="859910">
                  <a:extLst>
                    <a:ext uri="{9D8B030D-6E8A-4147-A177-3AD203B41FA5}">
                      <a16:colId xmlns:a16="http://schemas.microsoft.com/office/drawing/2014/main" val="2926199324"/>
                    </a:ext>
                  </a:extLst>
                </a:gridCol>
              </a:tblGrid>
              <a:tr h="181286">
                <a:tc>
                  <a:txBody>
                    <a:bodyPr/>
                    <a:lstStyle/>
                    <a:p>
                      <a:pPr algn="l" fontAlgn="b">
                        <a:buNone/>
                      </a:pPr>
                      <a:r>
                        <a:rPr lang="hr-HR" sz="1100" u="none" strike="noStrike">
                          <a:effectLst/>
                        </a:rPr>
                        <a:t> - pomoći:</a:t>
                      </a:r>
                      <a:endParaRPr lang="hr-HR" sz="1100" b="0" i="0" u="none" strike="noStrike">
                        <a:solidFill>
                          <a:srgbClr val="000000"/>
                        </a:solidFill>
                        <a:effectLst/>
                        <a:latin typeface="Calibri" panose="020F0502020204030204" pitchFamily="34" charset="0"/>
                      </a:endParaRPr>
                    </a:p>
                  </a:txBody>
                  <a:tcPr marL="9353" marR="9353" marT="9353" marB="0" anchor="b"/>
                </a:tc>
                <a:tc>
                  <a:txBody>
                    <a:bodyPr/>
                    <a:lstStyle/>
                    <a:p>
                      <a:pPr algn="r" fontAlgn="b">
                        <a:buNone/>
                      </a:pPr>
                      <a:r>
                        <a:rPr lang="hr-HR" sz="1100" u="none" strike="noStrike">
                          <a:effectLst/>
                        </a:rPr>
                        <a:t>97.617,87 </a:t>
                      </a:r>
                      <a:endParaRPr lang="hr-HR" sz="1100" b="0" i="0" u="none" strike="noStrike">
                        <a:solidFill>
                          <a:srgbClr val="000000"/>
                        </a:solidFill>
                        <a:effectLst/>
                        <a:latin typeface="Calibri" panose="020F0502020204030204" pitchFamily="34" charset="0"/>
                      </a:endParaRPr>
                    </a:p>
                  </a:txBody>
                  <a:tcPr marL="9353" marR="9353" marT="9353" marB="0" anchor="b"/>
                </a:tc>
                <a:extLst>
                  <a:ext uri="{0D108BD9-81ED-4DB2-BD59-A6C34878D82A}">
                    <a16:rowId xmlns:a16="http://schemas.microsoft.com/office/drawing/2014/main" val="2304629833"/>
                  </a:ext>
                </a:extLst>
              </a:tr>
              <a:tr h="239498">
                <a:tc>
                  <a:txBody>
                    <a:bodyPr/>
                    <a:lstStyle/>
                    <a:p>
                      <a:pPr algn="l" fontAlgn="b">
                        <a:buNone/>
                      </a:pPr>
                      <a:r>
                        <a:rPr lang="hr-HR" sz="1100" u="none" strike="noStrike">
                          <a:effectLst/>
                        </a:rPr>
                        <a:t> - vlastiti prihodi: </a:t>
                      </a:r>
                      <a:endParaRPr lang="hr-HR" sz="1100" b="0" i="0" u="none" strike="noStrike">
                        <a:solidFill>
                          <a:srgbClr val="000000"/>
                        </a:solidFill>
                        <a:effectLst/>
                        <a:latin typeface="Calibri" panose="020F0502020204030204" pitchFamily="34" charset="0"/>
                      </a:endParaRPr>
                    </a:p>
                  </a:txBody>
                  <a:tcPr marL="9353" marR="9353" marT="9353" marB="0" anchor="b"/>
                </a:tc>
                <a:tc>
                  <a:txBody>
                    <a:bodyPr/>
                    <a:lstStyle/>
                    <a:p>
                      <a:pPr algn="r" fontAlgn="b">
                        <a:buNone/>
                      </a:pPr>
                      <a:r>
                        <a:rPr lang="hr-HR" sz="1100" u="none" strike="noStrike">
                          <a:effectLst/>
                        </a:rPr>
                        <a:t>57.010,20 </a:t>
                      </a:r>
                      <a:endParaRPr lang="hr-HR" sz="1100" b="0" i="0" u="none" strike="noStrike">
                        <a:solidFill>
                          <a:srgbClr val="000000"/>
                        </a:solidFill>
                        <a:effectLst/>
                        <a:latin typeface="Calibri" panose="020F0502020204030204" pitchFamily="34" charset="0"/>
                      </a:endParaRPr>
                    </a:p>
                  </a:txBody>
                  <a:tcPr marL="9353" marR="9353" marT="9353" marB="0" anchor="b"/>
                </a:tc>
                <a:extLst>
                  <a:ext uri="{0D108BD9-81ED-4DB2-BD59-A6C34878D82A}">
                    <a16:rowId xmlns:a16="http://schemas.microsoft.com/office/drawing/2014/main" val="2524190431"/>
                  </a:ext>
                </a:extLst>
              </a:tr>
              <a:tr h="229918">
                <a:tc>
                  <a:txBody>
                    <a:bodyPr/>
                    <a:lstStyle/>
                    <a:p>
                      <a:pPr algn="l" fontAlgn="b">
                        <a:buNone/>
                      </a:pPr>
                      <a:r>
                        <a:rPr lang="hr-HR" sz="1100" u="none" strike="noStrike">
                          <a:effectLst/>
                        </a:rPr>
                        <a:t> - prihoda za posebne namjene:</a:t>
                      </a:r>
                      <a:endParaRPr lang="hr-HR" sz="1100" b="0" i="0" u="none" strike="noStrike">
                        <a:solidFill>
                          <a:srgbClr val="000000"/>
                        </a:solidFill>
                        <a:effectLst/>
                        <a:latin typeface="Calibri" panose="020F0502020204030204" pitchFamily="34" charset="0"/>
                      </a:endParaRPr>
                    </a:p>
                  </a:txBody>
                  <a:tcPr marL="9353" marR="9353" marT="9353" marB="0" anchor="b"/>
                </a:tc>
                <a:tc>
                  <a:txBody>
                    <a:bodyPr/>
                    <a:lstStyle/>
                    <a:p>
                      <a:pPr algn="r" fontAlgn="b">
                        <a:buNone/>
                      </a:pPr>
                      <a:r>
                        <a:rPr lang="hr-HR" sz="1100" u="none" strike="noStrike">
                          <a:effectLst/>
                        </a:rPr>
                        <a:t>158.798,43 </a:t>
                      </a:r>
                      <a:endParaRPr lang="hr-HR" sz="1100" b="0" i="0" u="none" strike="noStrike">
                        <a:solidFill>
                          <a:srgbClr val="000000"/>
                        </a:solidFill>
                        <a:effectLst/>
                        <a:latin typeface="Calibri" panose="020F0502020204030204" pitchFamily="34" charset="0"/>
                      </a:endParaRPr>
                    </a:p>
                  </a:txBody>
                  <a:tcPr marL="9353" marR="9353" marT="9353" marB="0" anchor="b"/>
                </a:tc>
                <a:extLst>
                  <a:ext uri="{0D108BD9-81ED-4DB2-BD59-A6C34878D82A}">
                    <a16:rowId xmlns:a16="http://schemas.microsoft.com/office/drawing/2014/main" val="2432227318"/>
                  </a:ext>
                </a:extLst>
              </a:tr>
              <a:tr h="258657">
                <a:tc>
                  <a:txBody>
                    <a:bodyPr/>
                    <a:lstStyle/>
                    <a:p>
                      <a:pPr algn="l" fontAlgn="b">
                        <a:buNone/>
                      </a:pPr>
                      <a:r>
                        <a:rPr lang="hr-HR" sz="1100" u="none" strike="noStrike">
                          <a:effectLst/>
                        </a:rPr>
                        <a:t> - opći prihodi i primici</a:t>
                      </a:r>
                      <a:endParaRPr lang="hr-HR" sz="1100" b="0" i="0" u="none" strike="noStrike">
                        <a:solidFill>
                          <a:srgbClr val="000000"/>
                        </a:solidFill>
                        <a:effectLst/>
                        <a:latin typeface="Calibri" panose="020F0502020204030204" pitchFamily="34" charset="0"/>
                      </a:endParaRPr>
                    </a:p>
                  </a:txBody>
                  <a:tcPr marL="9353" marR="9353" marT="9353" marB="0" anchor="b"/>
                </a:tc>
                <a:tc>
                  <a:txBody>
                    <a:bodyPr/>
                    <a:lstStyle/>
                    <a:p>
                      <a:pPr algn="r" fontAlgn="b">
                        <a:buNone/>
                      </a:pPr>
                      <a:r>
                        <a:rPr lang="hr-HR" sz="1100" u="none" strike="noStrike">
                          <a:effectLst/>
                        </a:rPr>
                        <a:t>531.304,17 </a:t>
                      </a:r>
                      <a:endParaRPr lang="hr-HR" sz="1100" b="0" i="0" u="none" strike="noStrike">
                        <a:solidFill>
                          <a:srgbClr val="000000"/>
                        </a:solidFill>
                        <a:effectLst/>
                        <a:latin typeface="Calibri" panose="020F0502020204030204" pitchFamily="34" charset="0"/>
                      </a:endParaRPr>
                    </a:p>
                  </a:txBody>
                  <a:tcPr marL="9353" marR="9353" marT="9353" marB="0" anchor="b"/>
                </a:tc>
                <a:extLst>
                  <a:ext uri="{0D108BD9-81ED-4DB2-BD59-A6C34878D82A}">
                    <a16:rowId xmlns:a16="http://schemas.microsoft.com/office/drawing/2014/main" val="3565837533"/>
                  </a:ext>
                </a:extLst>
              </a:tr>
              <a:tr h="258657">
                <a:tc>
                  <a:txBody>
                    <a:bodyPr/>
                    <a:lstStyle/>
                    <a:p>
                      <a:pPr algn="l" fontAlgn="b">
                        <a:buNone/>
                      </a:pPr>
                      <a:r>
                        <a:rPr lang="hr-HR" sz="1100" u="none" strike="noStrike">
                          <a:effectLst/>
                        </a:rPr>
                        <a:t> prihodi od nefinancijske imovine</a:t>
                      </a:r>
                      <a:endParaRPr lang="hr-HR" sz="1100" b="0" i="0" u="none" strike="noStrike">
                        <a:solidFill>
                          <a:srgbClr val="000000"/>
                        </a:solidFill>
                        <a:effectLst/>
                        <a:latin typeface="Calibri" panose="020F0502020204030204" pitchFamily="34" charset="0"/>
                      </a:endParaRPr>
                    </a:p>
                  </a:txBody>
                  <a:tcPr marL="9353" marR="9353" marT="9353" marB="0" anchor="b"/>
                </a:tc>
                <a:tc>
                  <a:txBody>
                    <a:bodyPr/>
                    <a:lstStyle/>
                    <a:p>
                      <a:pPr algn="r" fontAlgn="b">
                        <a:buNone/>
                      </a:pPr>
                      <a:r>
                        <a:rPr lang="hr-HR" sz="1100" u="none" strike="noStrike">
                          <a:effectLst/>
                        </a:rPr>
                        <a:t>2.990,00 </a:t>
                      </a:r>
                      <a:endParaRPr lang="hr-HR" sz="1100" b="0" i="0" u="none" strike="noStrike">
                        <a:solidFill>
                          <a:srgbClr val="000000"/>
                        </a:solidFill>
                        <a:effectLst/>
                        <a:latin typeface="Calibri" panose="020F0502020204030204" pitchFamily="34" charset="0"/>
                      </a:endParaRPr>
                    </a:p>
                  </a:txBody>
                  <a:tcPr marL="9353" marR="9353" marT="9353" marB="0" anchor="b"/>
                </a:tc>
                <a:extLst>
                  <a:ext uri="{0D108BD9-81ED-4DB2-BD59-A6C34878D82A}">
                    <a16:rowId xmlns:a16="http://schemas.microsoft.com/office/drawing/2014/main" val="1765182689"/>
                  </a:ext>
                </a:extLst>
              </a:tr>
              <a:tr h="182019">
                <a:tc>
                  <a:txBody>
                    <a:bodyPr/>
                    <a:lstStyle/>
                    <a:p>
                      <a:pPr algn="l" fontAlgn="b">
                        <a:buNone/>
                      </a:pPr>
                      <a:r>
                        <a:rPr lang="hr-HR" sz="1100" u="none" strike="noStrike">
                          <a:effectLst/>
                        </a:rPr>
                        <a:t>UKUPNO</a:t>
                      </a:r>
                      <a:endParaRPr lang="hr-HR" sz="1100" b="1" i="0" u="none" strike="noStrike">
                        <a:solidFill>
                          <a:srgbClr val="000000"/>
                        </a:solidFill>
                        <a:effectLst/>
                        <a:latin typeface="Calibri" panose="020F0502020204030204" pitchFamily="34" charset="0"/>
                      </a:endParaRPr>
                    </a:p>
                  </a:txBody>
                  <a:tcPr marL="9353" marR="9353" marT="9353" marB="0" anchor="b"/>
                </a:tc>
                <a:tc>
                  <a:txBody>
                    <a:bodyPr/>
                    <a:lstStyle/>
                    <a:p>
                      <a:pPr algn="r" fontAlgn="b">
                        <a:buNone/>
                      </a:pPr>
                      <a:r>
                        <a:rPr lang="hr-HR" sz="1100" u="none" strike="noStrike" dirty="0">
                          <a:effectLst/>
                        </a:rPr>
                        <a:t>847.720,67 </a:t>
                      </a:r>
                      <a:endParaRPr lang="hr-HR" sz="1100" b="1" i="0" u="none" strike="noStrike" dirty="0">
                        <a:solidFill>
                          <a:srgbClr val="000000"/>
                        </a:solidFill>
                        <a:effectLst/>
                        <a:latin typeface="Calibri" panose="020F0502020204030204" pitchFamily="34" charset="0"/>
                      </a:endParaRPr>
                    </a:p>
                  </a:txBody>
                  <a:tcPr marL="9353" marR="9353" marT="9353" marB="0" anchor="b"/>
                </a:tc>
                <a:extLst>
                  <a:ext uri="{0D108BD9-81ED-4DB2-BD59-A6C34878D82A}">
                    <a16:rowId xmlns:a16="http://schemas.microsoft.com/office/drawing/2014/main" val="4233747252"/>
                  </a:ext>
                </a:extLst>
              </a:tr>
            </a:tbl>
          </a:graphicData>
        </a:graphic>
      </p:graphicFrame>
      <p:sp>
        <p:nvSpPr>
          <p:cNvPr id="4" name="Rezervirano mjesto sadržaja 3">
            <a:extLst>
              <a:ext uri="{FF2B5EF4-FFF2-40B4-BE49-F238E27FC236}">
                <a16:creationId xmlns:a16="http://schemas.microsoft.com/office/drawing/2014/main" id="{0107715F-4470-EAAA-E746-5A652F01A07F}"/>
              </a:ext>
            </a:extLst>
          </p:cNvPr>
          <p:cNvSpPr>
            <a:spLocks noGrp="1"/>
          </p:cNvSpPr>
          <p:nvPr>
            <p:ph sz="half" idx="2"/>
          </p:nvPr>
        </p:nvSpPr>
        <p:spPr/>
        <p:txBody>
          <a:bodyPr/>
          <a:lstStyle/>
          <a:p>
            <a:r>
              <a:rPr lang="hr-HR" dirty="0"/>
              <a:t>Ostvarenje u 2025. godini je 88,72%, planirano je 430.780,99 eura, realizirano 370.924,79 eura. Ostale aktivnosti i projekti iz Programa održavanja odvijale su se uobičajeno, neke realizacije su niže jer se nije moglo točno predvidjeti trošak održavanja do kraja godine.</a:t>
            </a:r>
          </a:p>
        </p:txBody>
      </p:sp>
      <p:sp>
        <p:nvSpPr>
          <p:cNvPr id="5" name="Rezervirano mjesto datuma 4">
            <a:extLst>
              <a:ext uri="{FF2B5EF4-FFF2-40B4-BE49-F238E27FC236}">
                <a16:creationId xmlns:a16="http://schemas.microsoft.com/office/drawing/2014/main" id="{6BD7FC49-7564-69FF-D7EA-57B320CB5611}"/>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sp>
        <p:nvSpPr>
          <p:cNvPr id="8" name="TekstniOkvir 7">
            <a:extLst>
              <a:ext uri="{FF2B5EF4-FFF2-40B4-BE49-F238E27FC236}">
                <a16:creationId xmlns:a16="http://schemas.microsoft.com/office/drawing/2014/main" id="{1A55299B-9B7B-726F-7432-E089DA4879E0}"/>
              </a:ext>
            </a:extLst>
          </p:cNvPr>
          <p:cNvSpPr txBox="1"/>
          <p:nvPr/>
        </p:nvSpPr>
        <p:spPr>
          <a:xfrm>
            <a:off x="750498" y="2489236"/>
            <a:ext cx="5848710" cy="923330"/>
          </a:xfrm>
          <a:prstGeom prst="rect">
            <a:avLst/>
          </a:prstGeom>
          <a:noFill/>
        </p:spPr>
        <p:txBody>
          <a:bodyPr wrap="square">
            <a:spAutoFit/>
          </a:bodyPr>
          <a:lstStyle/>
          <a:p>
            <a:r>
              <a:rPr lang="hr-HR" dirty="0"/>
              <a:t>Sredstva za ostvarivanje Programa održavanja komunalne infrastrukture u 2025. godini osigurala su se iz sljedećih izvora:</a:t>
            </a:r>
          </a:p>
        </p:txBody>
      </p:sp>
      <p:pic>
        <p:nvPicPr>
          <p:cNvPr id="3" name="Slika 2">
            <a:extLst>
              <a:ext uri="{FF2B5EF4-FFF2-40B4-BE49-F238E27FC236}">
                <a16:creationId xmlns:a16="http://schemas.microsoft.com/office/drawing/2014/main" id="{95C6ECCF-C719-BB56-F478-BDCCFAFCF981}"/>
              </a:ext>
            </a:extLst>
          </p:cNvPr>
          <p:cNvPicPr>
            <a:picLocks noChangeAspect="1"/>
          </p:cNvPicPr>
          <p:nvPr/>
        </p:nvPicPr>
        <p:blipFill>
          <a:blip r:embed="rId2"/>
          <a:stretch>
            <a:fillRect/>
          </a:stretch>
        </p:blipFill>
        <p:spPr>
          <a:xfrm>
            <a:off x="10808000" y="387042"/>
            <a:ext cx="999831" cy="1237595"/>
          </a:xfrm>
          <a:prstGeom prst="rect">
            <a:avLst/>
          </a:prstGeom>
        </p:spPr>
      </p:pic>
    </p:spTree>
    <p:extLst>
      <p:ext uri="{BB962C8B-B14F-4D97-AF65-F5344CB8AC3E}">
        <p14:creationId xmlns:p14="http://schemas.microsoft.com/office/powerpoint/2010/main" val="327553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a:extLst>
              <a:ext uri="{FF2B5EF4-FFF2-40B4-BE49-F238E27FC236}">
                <a16:creationId xmlns:a16="http://schemas.microsoft.com/office/drawing/2014/main" id="{6BF6CE42-04CB-50F4-55E3-B4E245F16063}"/>
              </a:ext>
            </a:extLst>
          </p:cNvPr>
          <p:cNvPicPr>
            <a:picLocks noGrp="1" noChangeAspect="1"/>
          </p:cNvPicPr>
          <p:nvPr>
            <p:ph sz="half" idx="2"/>
          </p:nvPr>
        </p:nvPicPr>
        <p:blipFill>
          <a:blip r:embed="rId2"/>
          <a:stretch>
            <a:fillRect/>
          </a:stretch>
        </p:blipFill>
        <p:spPr>
          <a:xfrm>
            <a:off x="6461125" y="2901829"/>
            <a:ext cx="4664075" cy="2151304"/>
          </a:xfrm>
          <a:prstGeom prst="rect">
            <a:avLst/>
          </a:prstGeom>
        </p:spPr>
      </p:pic>
      <p:sp>
        <p:nvSpPr>
          <p:cNvPr id="5" name="Rezervirano mjesto datuma 4">
            <a:extLst>
              <a:ext uri="{FF2B5EF4-FFF2-40B4-BE49-F238E27FC236}">
                <a16:creationId xmlns:a16="http://schemas.microsoft.com/office/drawing/2014/main" id="{4B795195-9854-826A-F78A-3CF948E26FD9}"/>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9" name="Rezervirano mjesto sadržaja 8">
            <a:extLst>
              <a:ext uri="{FF2B5EF4-FFF2-40B4-BE49-F238E27FC236}">
                <a16:creationId xmlns:a16="http://schemas.microsoft.com/office/drawing/2014/main" id="{C1A42A68-9A80-53BC-4435-37FFE26493A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2228453"/>
            <a:ext cx="4664075" cy="3498056"/>
          </a:xfrm>
          <a:prstGeom prst="rect">
            <a:avLst/>
          </a:prstGeom>
        </p:spPr>
      </p:pic>
    </p:spTree>
    <p:extLst>
      <p:ext uri="{BB962C8B-B14F-4D97-AF65-F5344CB8AC3E}">
        <p14:creationId xmlns:p14="http://schemas.microsoft.com/office/powerpoint/2010/main" val="182740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17C4AC-774D-6F2E-7DED-4A7BC75A6BD7}"/>
              </a:ext>
            </a:extLst>
          </p:cNvPr>
          <p:cNvSpPr>
            <a:spLocks noGrp="1"/>
          </p:cNvSpPr>
          <p:nvPr>
            <p:ph type="title"/>
          </p:nvPr>
        </p:nvSpPr>
        <p:spPr/>
        <p:txBody>
          <a:bodyPr>
            <a:normAutofit fontScale="90000"/>
          </a:bodyPr>
          <a:lstStyle/>
          <a:p>
            <a:r>
              <a:rPr lang="hr-HR" b="1" dirty="0"/>
              <a:t>Godišnje izvršenje Odluke o programu javnih potreba u kulturi, sportu, informiranju u slobodnom udruživanju građana</a:t>
            </a:r>
            <a:endParaRPr lang="hr-HR" dirty="0"/>
          </a:p>
        </p:txBody>
      </p:sp>
      <p:sp>
        <p:nvSpPr>
          <p:cNvPr id="3" name="Rezervirano mjesto sadržaja 2">
            <a:extLst>
              <a:ext uri="{FF2B5EF4-FFF2-40B4-BE49-F238E27FC236}">
                <a16:creationId xmlns:a16="http://schemas.microsoft.com/office/drawing/2014/main" id="{46F31D11-286F-EA78-338D-280E84DF9D56}"/>
              </a:ext>
            </a:extLst>
          </p:cNvPr>
          <p:cNvSpPr>
            <a:spLocks noGrp="1"/>
          </p:cNvSpPr>
          <p:nvPr>
            <p:ph sz="half" idx="1"/>
          </p:nvPr>
        </p:nvSpPr>
        <p:spPr/>
        <p:txBody>
          <a:bodyPr/>
          <a:lstStyle/>
          <a:p>
            <a:r>
              <a:rPr lang="hr-HR" dirty="0"/>
              <a:t>Općina Marija Bistrica za 2025. godinu utrošila je sredstva za potrebe u kulturi, sportu, informiranju i slobodnom udruživanju građana u ukupnom iznosu od </a:t>
            </a:r>
            <a:r>
              <a:rPr lang="hr-HR" b="1" dirty="0"/>
              <a:t>485.853,89 eura, </a:t>
            </a:r>
            <a:r>
              <a:rPr lang="hr-HR" dirty="0"/>
              <a:t>planirano je bilo 495.202,00 eura, što je 98,11% realizacije.</a:t>
            </a:r>
          </a:p>
        </p:txBody>
      </p:sp>
      <p:sp>
        <p:nvSpPr>
          <p:cNvPr id="4" name="Rezervirano mjesto sadržaja 3">
            <a:extLst>
              <a:ext uri="{FF2B5EF4-FFF2-40B4-BE49-F238E27FC236}">
                <a16:creationId xmlns:a16="http://schemas.microsoft.com/office/drawing/2014/main" id="{EE4FFDCB-252C-513D-9241-183E8BE9FD51}"/>
              </a:ext>
            </a:extLst>
          </p:cNvPr>
          <p:cNvSpPr>
            <a:spLocks noGrp="1"/>
          </p:cNvSpPr>
          <p:nvPr>
            <p:ph sz="half" idx="2"/>
          </p:nvPr>
        </p:nvSpPr>
        <p:spPr/>
        <p:txBody>
          <a:bodyPr/>
          <a:lstStyle/>
          <a:p>
            <a:r>
              <a:rPr lang="hr-HR" dirty="0"/>
              <a:t>Unutar programske djelatnosti u kulturi djeluje 6 udruga, osigurana su sredstva za proračunskog korisnika Općinska knjižnica i čitaonica Marija Bistrica. </a:t>
            </a:r>
          </a:p>
          <a:p>
            <a:r>
              <a:rPr lang="hr-HR" dirty="0"/>
              <a:t>Unutar programske djelatnosti sporta i sportskih aktivnosti djeluje sportska zajednica s 9 udruga te su dvije udruge izvan sportske zajednice (PD Grohot i LD Fazan)</a:t>
            </a:r>
          </a:p>
          <a:p>
            <a:r>
              <a:rPr lang="hr-HR" dirty="0"/>
              <a:t>Unutar istog financiraju se i RMB, TZ, informiranje i medijsko praćenje</a:t>
            </a:r>
          </a:p>
        </p:txBody>
      </p:sp>
      <p:sp>
        <p:nvSpPr>
          <p:cNvPr id="5" name="Rezervirano mjesto datuma 4">
            <a:extLst>
              <a:ext uri="{FF2B5EF4-FFF2-40B4-BE49-F238E27FC236}">
                <a16:creationId xmlns:a16="http://schemas.microsoft.com/office/drawing/2014/main" id="{0DFB25C7-0162-3489-484C-3160F04ADDCA}"/>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89D3A7F1-370C-A747-E1DE-8C26C01EB2EA}"/>
              </a:ext>
            </a:extLst>
          </p:cNvPr>
          <p:cNvPicPr>
            <a:picLocks noChangeAspect="1"/>
          </p:cNvPicPr>
          <p:nvPr/>
        </p:nvPicPr>
        <p:blipFill>
          <a:blip r:embed="rId2"/>
          <a:stretch>
            <a:fillRect/>
          </a:stretch>
        </p:blipFill>
        <p:spPr>
          <a:xfrm>
            <a:off x="10816626" y="387042"/>
            <a:ext cx="999831" cy="1237595"/>
          </a:xfrm>
          <a:prstGeom prst="rect">
            <a:avLst/>
          </a:prstGeom>
        </p:spPr>
      </p:pic>
    </p:spTree>
    <p:extLst>
      <p:ext uri="{BB962C8B-B14F-4D97-AF65-F5344CB8AC3E}">
        <p14:creationId xmlns:p14="http://schemas.microsoft.com/office/powerpoint/2010/main" val="249519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E0A6D2-0B54-D58D-AD83-DFE2106429F3}"/>
              </a:ext>
            </a:extLst>
          </p:cNvPr>
          <p:cNvSpPr>
            <a:spLocks noGrp="1"/>
          </p:cNvSpPr>
          <p:nvPr>
            <p:ph type="title"/>
          </p:nvPr>
        </p:nvSpPr>
        <p:spPr/>
        <p:txBody>
          <a:bodyPr>
            <a:normAutofit/>
          </a:bodyPr>
          <a:lstStyle/>
          <a:p>
            <a:r>
              <a:rPr lang="hr-HR" sz="3600" dirty="0"/>
              <a:t>Izvršenje Odluke o socijalnom programu</a:t>
            </a:r>
          </a:p>
        </p:txBody>
      </p:sp>
      <p:sp>
        <p:nvSpPr>
          <p:cNvPr id="3" name="Rezervirano mjesto sadržaja 2">
            <a:extLst>
              <a:ext uri="{FF2B5EF4-FFF2-40B4-BE49-F238E27FC236}">
                <a16:creationId xmlns:a16="http://schemas.microsoft.com/office/drawing/2014/main" id="{5474AD4D-0686-DB97-9E57-C6DC90B25A13}"/>
              </a:ext>
            </a:extLst>
          </p:cNvPr>
          <p:cNvSpPr>
            <a:spLocks noGrp="1"/>
          </p:cNvSpPr>
          <p:nvPr>
            <p:ph sz="half" idx="1"/>
          </p:nvPr>
        </p:nvSpPr>
        <p:spPr/>
        <p:txBody>
          <a:bodyPr/>
          <a:lstStyle/>
          <a:p>
            <a:r>
              <a:rPr lang="hr-HR" dirty="0"/>
              <a:t>Općina Marija Bistrica Godišnjim izvršenjem Odluke o socijalnom programu u Proračunu za 2025. godinu za potrebe socijalne skrbi realizirala je sredstva u ukupnom iznosu od </a:t>
            </a:r>
            <a:r>
              <a:rPr lang="en-AU" b="1" dirty="0"/>
              <a:t>386.972,30 </a:t>
            </a:r>
            <a:r>
              <a:rPr lang="hr-HR" b="1" dirty="0"/>
              <a:t>eura ili 99,19%, </a:t>
            </a:r>
            <a:r>
              <a:rPr lang="hr-HR" dirty="0"/>
              <a:t>planirano je bilo </a:t>
            </a:r>
            <a:r>
              <a:rPr lang="en-AU" b="1" dirty="0"/>
              <a:t>390.133,00</a:t>
            </a:r>
            <a:r>
              <a:rPr lang="hr-HR" b="1" dirty="0"/>
              <a:t> eura.</a:t>
            </a:r>
            <a:endParaRPr lang="hr-HR" dirty="0"/>
          </a:p>
          <a:p>
            <a:endParaRPr lang="hr-HR" dirty="0"/>
          </a:p>
        </p:txBody>
      </p:sp>
      <p:sp>
        <p:nvSpPr>
          <p:cNvPr id="4" name="Rezervirano mjesto sadržaja 3">
            <a:extLst>
              <a:ext uri="{FF2B5EF4-FFF2-40B4-BE49-F238E27FC236}">
                <a16:creationId xmlns:a16="http://schemas.microsoft.com/office/drawing/2014/main" id="{5CDF3D68-06E3-EF1F-0869-3C6241D6490A}"/>
              </a:ext>
            </a:extLst>
          </p:cNvPr>
          <p:cNvSpPr>
            <a:spLocks noGrp="1"/>
          </p:cNvSpPr>
          <p:nvPr>
            <p:ph sz="half" idx="2"/>
          </p:nvPr>
        </p:nvSpPr>
        <p:spPr/>
        <p:txBody>
          <a:bodyPr/>
          <a:lstStyle/>
          <a:p>
            <a:r>
              <a:rPr lang="hr-HR" dirty="0"/>
              <a:t>Unutar toga u Humanitarnu skrb kroz udruge građana aktivno djelovalo 11 udruga.</a:t>
            </a:r>
          </a:p>
          <a:p>
            <a:r>
              <a:rPr lang="hr-HR" dirty="0"/>
              <a:t>Sredstva su se izdvojila za pomoći učenicima u osnovnoj i srednjoj školi te njihove projekte, jednokratne novčane pomoći socijalno ugroženim stanovnicima(22), jednokratne novčane pomoći za novorođenčad (39) </a:t>
            </a:r>
          </a:p>
        </p:txBody>
      </p:sp>
      <p:sp>
        <p:nvSpPr>
          <p:cNvPr id="5" name="Rezervirano mjesto datuma 4">
            <a:extLst>
              <a:ext uri="{FF2B5EF4-FFF2-40B4-BE49-F238E27FC236}">
                <a16:creationId xmlns:a16="http://schemas.microsoft.com/office/drawing/2014/main" id="{DEE7191D-B5CF-0AB8-DF5D-7740180E5C86}"/>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5ECAC406-63E9-FDCC-996D-657B7F238D60}"/>
              </a:ext>
            </a:extLst>
          </p:cNvPr>
          <p:cNvPicPr>
            <a:picLocks noChangeAspect="1"/>
          </p:cNvPicPr>
          <p:nvPr/>
        </p:nvPicPr>
        <p:blipFill>
          <a:blip r:embed="rId2"/>
          <a:stretch>
            <a:fillRect/>
          </a:stretch>
        </p:blipFill>
        <p:spPr>
          <a:xfrm>
            <a:off x="10825252" y="387042"/>
            <a:ext cx="999831" cy="1237595"/>
          </a:xfrm>
          <a:prstGeom prst="rect">
            <a:avLst/>
          </a:prstGeom>
        </p:spPr>
      </p:pic>
    </p:spTree>
    <p:extLst>
      <p:ext uri="{BB962C8B-B14F-4D97-AF65-F5344CB8AC3E}">
        <p14:creationId xmlns:p14="http://schemas.microsoft.com/office/powerpoint/2010/main" val="177790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C46870-75E4-031A-D02A-BE2BCBD7F72D}"/>
              </a:ext>
            </a:extLst>
          </p:cNvPr>
          <p:cNvSpPr>
            <a:spLocks noGrp="1"/>
          </p:cNvSpPr>
          <p:nvPr>
            <p:ph type="title"/>
          </p:nvPr>
        </p:nvSpPr>
        <p:spPr/>
        <p:txBody>
          <a:bodyPr/>
          <a:lstStyle/>
          <a:p>
            <a:r>
              <a:rPr lang="hr-HR" dirty="0"/>
              <a:t>Godišnje izvršenje Odluke o utrošku sredstava od šumskog doprinosa</a:t>
            </a:r>
          </a:p>
        </p:txBody>
      </p:sp>
      <p:sp>
        <p:nvSpPr>
          <p:cNvPr id="3" name="Rezervirano mjesto sadržaja 2">
            <a:extLst>
              <a:ext uri="{FF2B5EF4-FFF2-40B4-BE49-F238E27FC236}">
                <a16:creationId xmlns:a16="http://schemas.microsoft.com/office/drawing/2014/main" id="{02BA4823-26AC-93BE-5682-CB84BC4AE860}"/>
              </a:ext>
            </a:extLst>
          </p:cNvPr>
          <p:cNvSpPr>
            <a:spLocks noGrp="1"/>
          </p:cNvSpPr>
          <p:nvPr>
            <p:ph sz="half" idx="1"/>
          </p:nvPr>
        </p:nvSpPr>
        <p:spPr/>
        <p:txBody>
          <a:bodyPr/>
          <a:lstStyle/>
          <a:p>
            <a:r>
              <a:rPr lang="hr-HR" dirty="0"/>
              <a:t>Prihodi od  sredstava šumskog doprinosa na području Općine Marija Bistrica za 2025. godinu planirani su u iznosu od 2.654,00 eura, realizirano je 126,30 eura, a utrošila su se za izgradnju komunalne infrastrukture sukladno Programu građenja objekata i uređaja komunalne infrastrukture na području Općine Marija Bistrica za 2025. godinu.</a:t>
            </a:r>
          </a:p>
          <a:p>
            <a:endParaRPr lang="hr-HR" dirty="0"/>
          </a:p>
        </p:txBody>
      </p:sp>
      <p:sp>
        <p:nvSpPr>
          <p:cNvPr id="4" name="Rezervirano mjesto sadržaja 3">
            <a:extLst>
              <a:ext uri="{FF2B5EF4-FFF2-40B4-BE49-F238E27FC236}">
                <a16:creationId xmlns:a16="http://schemas.microsoft.com/office/drawing/2014/main" id="{C5164569-FA33-5367-54E2-2E53556DC694}"/>
              </a:ext>
            </a:extLst>
          </p:cNvPr>
          <p:cNvSpPr>
            <a:spLocks noGrp="1"/>
          </p:cNvSpPr>
          <p:nvPr>
            <p:ph sz="half" idx="2"/>
          </p:nvPr>
        </p:nvSpPr>
        <p:spPr/>
        <p:txBody>
          <a:bodyPr/>
          <a:lstStyle/>
          <a:p>
            <a:r>
              <a:rPr lang="hr-HR" dirty="0"/>
              <a:t>Realizacija je manja od plana jer  je Zakonom o izmjenama i dopunama Zakona o šumama (NN 36/24.), koji je stupio na snagu 2. travnja 2024. godine snižena je stopa na temelju koje se utvrđuje naknada za općekorisne funkcije šuma s 0,024 % na 0,015 %. Te isto nije primijenjeno u Planu, a prošlogodišnji (2024.g.) iznos prihoda je bio značajno veći.</a:t>
            </a:r>
          </a:p>
          <a:p>
            <a:endParaRPr lang="hr-HR" dirty="0"/>
          </a:p>
        </p:txBody>
      </p:sp>
      <p:sp>
        <p:nvSpPr>
          <p:cNvPr id="5" name="Rezervirano mjesto datuma 4">
            <a:extLst>
              <a:ext uri="{FF2B5EF4-FFF2-40B4-BE49-F238E27FC236}">
                <a16:creationId xmlns:a16="http://schemas.microsoft.com/office/drawing/2014/main" id="{2819FE77-2F70-4DCB-DDD5-8FD43169A1FE}"/>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276C4154-F1A1-C868-72E3-00A660878A44}"/>
              </a:ext>
            </a:extLst>
          </p:cNvPr>
          <p:cNvPicPr>
            <a:picLocks noChangeAspect="1"/>
          </p:cNvPicPr>
          <p:nvPr/>
        </p:nvPicPr>
        <p:blipFill>
          <a:blip r:embed="rId2"/>
          <a:stretch>
            <a:fillRect/>
          </a:stretch>
        </p:blipFill>
        <p:spPr>
          <a:xfrm>
            <a:off x="10833879" y="387042"/>
            <a:ext cx="999831" cy="1237595"/>
          </a:xfrm>
          <a:prstGeom prst="rect">
            <a:avLst/>
          </a:prstGeom>
        </p:spPr>
      </p:pic>
    </p:spTree>
    <p:extLst>
      <p:ext uri="{BB962C8B-B14F-4D97-AF65-F5344CB8AC3E}">
        <p14:creationId xmlns:p14="http://schemas.microsoft.com/office/powerpoint/2010/main" val="309568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E44AFE-51CE-B9AF-5971-A99B8D05D952}"/>
              </a:ext>
            </a:extLst>
          </p:cNvPr>
          <p:cNvSpPr>
            <a:spLocks noGrp="1"/>
          </p:cNvSpPr>
          <p:nvPr>
            <p:ph type="title"/>
          </p:nvPr>
        </p:nvSpPr>
        <p:spPr/>
        <p:txBody>
          <a:bodyPr/>
          <a:lstStyle/>
          <a:p>
            <a:r>
              <a:rPr lang="hr-HR" dirty="0"/>
              <a:t>Godišnje izvršenje Odluke o utrošku sredstava od turističke pristojbe</a:t>
            </a:r>
          </a:p>
        </p:txBody>
      </p:sp>
      <p:sp>
        <p:nvSpPr>
          <p:cNvPr id="3" name="Rezervirano mjesto sadržaja 2">
            <a:extLst>
              <a:ext uri="{FF2B5EF4-FFF2-40B4-BE49-F238E27FC236}">
                <a16:creationId xmlns:a16="http://schemas.microsoft.com/office/drawing/2014/main" id="{6AA45DD9-5AC9-F21F-C634-498820298968}"/>
              </a:ext>
            </a:extLst>
          </p:cNvPr>
          <p:cNvSpPr>
            <a:spLocks noGrp="1"/>
          </p:cNvSpPr>
          <p:nvPr>
            <p:ph sz="half" idx="1"/>
          </p:nvPr>
        </p:nvSpPr>
        <p:spPr/>
        <p:txBody>
          <a:bodyPr/>
          <a:lstStyle/>
          <a:p>
            <a:pPr hangingPunct="0"/>
            <a:r>
              <a:rPr lang="hr-HR" dirty="0"/>
              <a:t>Općina Marija Bistrica u Proračunu Općine Marija Bistrica za 2025. godinu planirala je ostvariti prihod od turističke pristojbe u iznosu od 6.636,00 eura, a realizirano je 5.564,84 eura ili 83,85%.</a:t>
            </a:r>
          </a:p>
          <a:p>
            <a:endParaRPr lang="hr-HR" dirty="0"/>
          </a:p>
        </p:txBody>
      </p:sp>
      <p:sp>
        <p:nvSpPr>
          <p:cNvPr id="4" name="Rezervirano mjesto sadržaja 3">
            <a:extLst>
              <a:ext uri="{FF2B5EF4-FFF2-40B4-BE49-F238E27FC236}">
                <a16:creationId xmlns:a16="http://schemas.microsoft.com/office/drawing/2014/main" id="{6A17E91B-A6F9-610A-8278-FFD5D62CA00D}"/>
              </a:ext>
            </a:extLst>
          </p:cNvPr>
          <p:cNvSpPr>
            <a:spLocks noGrp="1"/>
          </p:cNvSpPr>
          <p:nvPr>
            <p:ph sz="half" idx="2"/>
          </p:nvPr>
        </p:nvSpPr>
        <p:spPr/>
        <p:txBody>
          <a:bodyPr/>
          <a:lstStyle/>
          <a:p>
            <a:r>
              <a:rPr lang="hr-HR" dirty="0"/>
              <a:t>Sredstva su utrošena za program razvoja turizma koji je provodila Turistička zajednica općine Marija Bistrica</a:t>
            </a:r>
          </a:p>
        </p:txBody>
      </p:sp>
      <p:sp>
        <p:nvSpPr>
          <p:cNvPr id="5" name="Rezervirano mjesto datuma 4">
            <a:extLst>
              <a:ext uri="{FF2B5EF4-FFF2-40B4-BE49-F238E27FC236}">
                <a16:creationId xmlns:a16="http://schemas.microsoft.com/office/drawing/2014/main" id="{A05F72B4-F868-A506-2A73-583D7831038A}"/>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6C12E103-E87A-308E-C931-A72B22725C5B}"/>
              </a:ext>
            </a:extLst>
          </p:cNvPr>
          <p:cNvPicPr>
            <a:picLocks noChangeAspect="1"/>
          </p:cNvPicPr>
          <p:nvPr/>
        </p:nvPicPr>
        <p:blipFill>
          <a:blip r:embed="rId2"/>
          <a:stretch>
            <a:fillRect/>
          </a:stretch>
        </p:blipFill>
        <p:spPr>
          <a:xfrm>
            <a:off x="10825252" y="387042"/>
            <a:ext cx="999831" cy="1237595"/>
          </a:xfrm>
          <a:prstGeom prst="rect">
            <a:avLst/>
          </a:prstGeom>
        </p:spPr>
      </p:pic>
    </p:spTree>
    <p:extLst>
      <p:ext uri="{BB962C8B-B14F-4D97-AF65-F5344CB8AC3E}">
        <p14:creationId xmlns:p14="http://schemas.microsoft.com/office/powerpoint/2010/main" val="108706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83CDF7-3D6A-AAB9-8538-00C69EA3C15E}"/>
              </a:ext>
            </a:extLst>
          </p:cNvPr>
          <p:cNvSpPr>
            <a:spLocks noGrp="1"/>
          </p:cNvSpPr>
          <p:nvPr>
            <p:ph type="title"/>
          </p:nvPr>
        </p:nvSpPr>
        <p:spPr/>
        <p:txBody>
          <a:bodyPr>
            <a:normAutofit fontScale="90000"/>
          </a:bodyPr>
          <a:lstStyle/>
          <a:p>
            <a:r>
              <a:rPr lang="hr-HR" dirty="0"/>
              <a:t>Godišnje izvršenje Programa utroška sredstava od nezakonito izgrađenih zgrada </a:t>
            </a:r>
          </a:p>
        </p:txBody>
      </p:sp>
      <p:sp>
        <p:nvSpPr>
          <p:cNvPr id="3" name="Rezervirano mjesto sadržaja 2">
            <a:extLst>
              <a:ext uri="{FF2B5EF4-FFF2-40B4-BE49-F238E27FC236}">
                <a16:creationId xmlns:a16="http://schemas.microsoft.com/office/drawing/2014/main" id="{85CED321-4869-BEEA-C276-C1A1C3212CEA}"/>
              </a:ext>
            </a:extLst>
          </p:cNvPr>
          <p:cNvSpPr>
            <a:spLocks noGrp="1"/>
          </p:cNvSpPr>
          <p:nvPr>
            <p:ph sz="half" idx="1"/>
          </p:nvPr>
        </p:nvSpPr>
        <p:spPr/>
        <p:txBody>
          <a:bodyPr>
            <a:normAutofit/>
          </a:bodyPr>
          <a:lstStyle/>
          <a:p>
            <a:r>
              <a:rPr lang="hr-HR" dirty="0"/>
              <a:t>30%utvrđenih sredstava naknade za zadržavanje nezakonito izgrađene zgrade prihod je Općine Marija Bistrica na čijem se prostoru nalazi nezakonito izgrađena zgrada</a:t>
            </a:r>
          </a:p>
          <a:p>
            <a:endParaRPr lang="hr-HR" dirty="0"/>
          </a:p>
        </p:txBody>
      </p:sp>
      <p:sp>
        <p:nvSpPr>
          <p:cNvPr id="4" name="Rezervirano mjesto sadržaja 3">
            <a:extLst>
              <a:ext uri="{FF2B5EF4-FFF2-40B4-BE49-F238E27FC236}">
                <a16:creationId xmlns:a16="http://schemas.microsoft.com/office/drawing/2014/main" id="{915913CA-E2D4-8568-6E2E-1F125B198561}"/>
              </a:ext>
            </a:extLst>
          </p:cNvPr>
          <p:cNvSpPr>
            <a:spLocks noGrp="1"/>
          </p:cNvSpPr>
          <p:nvPr>
            <p:ph sz="half" idx="2"/>
          </p:nvPr>
        </p:nvSpPr>
        <p:spPr/>
        <p:txBody>
          <a:bodyPr>
            <a:normAutofit/>
          </a:bodyPr>
          <a:lstStyle/>
          <a:p>
            <a:r>
              <a:rPr lang="hr-HR" dirty="0"/>
              <a:t>Planirani prihod u iznosu od 1.000,00 eura, realizirano je 303,76 eura ili 30,38% i isto se koristilo namjenski za poboljšanje komunalne infrastrukture na području na kojem se nalazi nezakonito izgrađena zgrada.</a:t>
            </a:r>
          </a:p>
          <a:p>
            <a:endParaRPr lang="hr-HR" dirty="0"/>
          </a:p>
        </p:txBody>
      </p:sp>
      <p:sp>
        <p:nvSpPr>
          <p:cNvPr id="5" name="Rezervirano mjesto datuma 4">
            <a:extLst>
              <a:ext uri="{FF2B5EF4-FFF2-40B4-BE49-F238E27FC236}">
                <a16:creationId xmlns:a16="http://schemas.microsoft.com/office/drawing/2014/main" id="{2F57DDAE-C7E1-5BB8-F487-CE430B12A93B}"/>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3EEC1C79-C7CD-255F-41F9-B38D7C4679CE}"/>
              </a:ext>
            </a:extLst>
          </p:cNvPr>
          <p:cNvPicPr>
            <a:picLocks noChangeAspect="1"/>
          </p:cNvPicPr>
          <p:nvPr/>
        </p:nvPicPr>
        <p:blipFill>
          <a:blip r:embed="rId2"/>
          <a:stretch>
            <a:fillRect/>
          </a:stretch>
        </p:blipFill>
        <p:spPr>
          <a:xfrm>
            <a:off x="10825252" y="387042"/>
            <a:ext cx="999831" cy="1237595"/>
          </a:xfrm>
          <a:prstGeom prst="rect">
            <a:avLst/>
          </a:prstGeom>
        </p:spPr>
      </p:pic>
    </p:spTree>
    <p:extLst>
      <p:ext uri="{BB962C8B-B14F-4D97-AF65-F5344CB8AC3E}">
        <p14:creationId xmlns:p14="http://schemas.microsoft.com/office/powerpoint/2010/main" val="386584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9E4DDC-AA52-5B54-56C0-2B44B839BC89}"/>
              </a:ext>
            </a:extLst>
          </p:cNvPr>
          <p:cNvSpPr>
            <a:spLocks noGrp="1"/>
          </p:cNvSpPr>
          <p:nvPr>
            <p:ph type="title"/>
          </p:nvPr>
        </p:nvSpPr>
        <p:spPr/>
        <p:txBody>
          <a:bodyPr/>
          <a:lstStyle/>
          <a:p>
            <a:r>
              <a:rPr lang="hr-HR" dirty="0"/>
              <a:t>Izvještaj o utrošku sredstava EU fondova</a:t>
            </a:r>
          </a:p>
        </p:txBody>
      </p:sp>
      <p:sp>
        <p:nvSpPr>
          <p:cNvPr id="3" name="Rezervirano mjesto sadržaja 2">
            <a:extLst>
              <a:ext uri="{FF2B5EF4-FFF2-40B4-BE49-F238E27FC236}">
                <a16:creationId xmlns:a16="http://schemas.microsoft.com/office/drawing/2014/main" id="{6974F989-9AB1-B7D9-3CF2-6511592BE725}"/>
              </a:ext>
            </a:extLst>
          </p:cNvPr>
          <p:cNvSpPr>
            <a:spLocks noGrp="1"/>
          </p:cNvSpPr>
          <p:nvPr>
            <p:ph sz="half" idx="1"/>
          </p:nvPr>
        </p:nvSpPr>
        <p:spPr/>
        <p:txBody>
          <a:bodyPr>
            <a:normAutofit fontScale="85000" lnSpcReduction="20000"/>
          </a:bodyPr>
          <a:lstStyle/>
          <a:p>
            <a:r>
              <a:rPr lang="hr-HR" dirty="0"/>
              <a:t>Općina Marija Bistrica je u 2025. godini primila sredstva iz EU fondova u iznosu od 395.755,11 eura.</a:t>
            </a:r>
          </a:p>
          <a:p>
            <a:r>
              <a:rPr lang="hr-HR" dirty="0"/>
              <a:t>Od čega je 32.917,22 eura kapitalna pomoć za izgradnju igrališta kod novog vrtića, te 362.837,89 eura kapitalna pomoć za projekt Dogradnje novog vrtića.</a:t>
            </a:r>
          </a:p>
          <a:p>
            <a:r>
              <a:rPr lang="hr-HR" dirty="0"/>
              <a:t>Sredstva EU Fondova su utrošena:</a:t>
            </a:r>
          </a:p>
          <a:p>
            <a:r>
              <a:rPr lang="hr-HR" u="sng" dirty="0"/>
              <a:t>I. Projekt izrade izmjene dopune urbanističkog i prostornog plana Općine Marija Bistrica</a:t>
            </a:r>
            <a:r>
              <a:rPr lang="hr-HR" dirty="0"/>
              <a:t> sufinanciran iz Nacionalnog plana oporavka i otpornosti 2021. – 2026. g. </a:t>
            </a:r>
          </a:p>
          <a:p>
            <a:pPr lvl="0"/>
            <a:r>
              <a:rPr lang="hr-HR" dirty="0"/>
              <a:t>(3237) Utrošeno je 9.000,00 eura za UPU </a:t>
            </a:r>
          </a:p>
          <a:p>
            <a:pPr lvl="0"/>
            <a:r>
              <a:rPr lang="hr-HR" dirty="0"/>
              <a:t>(3237) Utrošeno je 15.000,00 eura za PPU</a:t>
            </a:r>
          </a:p>
          <a:p>
            <a:endParaRPr lang="hr-HR" dirty="0"/>
          </a:p>
        </p:txBody>
      </p:sp>
      <p:sp>
        <p:nvSpPr>
          <p:cNvPr id="4" name="Rezervirano mjesto sadržaja 3">
            <a:extLst>
              <a:ext uri="{FF2B5EF4-FFF2-40B4-BE49-F238E27FC236}">
                <a16:creationId xmlns:a16="http://schemas.microsoft.com/office/drawing/2014/main" id="{59DE9DB5-E5E8-0A21-FBC0-8CE823AB7849}"/>
              </a:ext>
            </a:extLst>
          </p:cNvPr>
          <p:cNvSpPr>
            <a:spLocks noGrp="1"/>
          </p:cNvSpPr>
          <p:nvPr>
            <p:ph sz="half" idx="2"/>
          </p:nvPr>
        </p:nvSpPr>
        <p:spPr/>
        <p:txBody>
          <a:bodyPr>
            <a:normAutofit fontScale="85000" lnSpcReduction="20000"/>
          </a:bodyPr>
          <a:lstStyle/>
          <a:p>
            <a:r>
              <a:rPr lang="hr-HR" u="sng" dirty="0"/>
              <a:t>II. Projekt Dogradnja i opremanje dječjeg vrtića Pušlek Marija Bistrica</a:t>
            </a:r>
            <a:r>
              <a:rPr lang="hr-HR" dirty="0"/>
              <a:t> sufinanciran je iz Mehanizma za oporavak i otpornost (Nacionalni plan oporavka i otpornosti 2021.-2026.)</a:t>
            </a:r>
          </a:p>
          <a:p>
            <a:pPr lvl="0"/>
            <a:r>
              <a:rPr lang="hr-HR" dirty="0"/>
              <a:t>(4212) utrošeno je 202.561,23 eura za dogradnju DV Pušlek</a:t>
            </a:r>
          </a:p>
          <a:p>
            <a:pPr lvl="0"/>
            <a:r>
              <a:rPr lang="hr-HR" dirty="0"/>
              <a:t>(5443) utrošeno je 5.163,19 eura za otplatu kredita dogradnja DV Pušlek </a:t>
            </a:r>
          </a:p>
          <a:p>
            <a:r>
              <a:rPr lang="hr-HR" u="sng" dirty="0"/>
              <a:t>III. Projekt Izgradnja novog igrališta kod dječjeg vrtića Pušlek</a:t>
            </a:r>
            <a:r>
              <a:rPr lang="hr-HR" dirty="0"/>
              <a:t> sufinanciran je iz Europskog poljoprivrednog fonda za ruralni razvoj u suradnji sa LAG </a:t>
            </a:r>
            <a:r>
              <a:rPr lang="hr-HR" dirty="0" err="1"/>
              <a:t>Zelni</a:t>
            </a:r>
            <a:r>
              <a:rPr lang="hr-HR" dirty="0"/>
              <a:t> </a:t>
            </a:r>
            <a:r>
              <a:rPr lang="hr-HR" dirty="0" err="1"/>
              <a:t>bregi</a:t>
            </a:r>
            <a:endParaRPr lang="hr-HR" dirty="0"/>
          </a:p>
          <a:p>
            <a:r>
              <a:rPr lang="hr-HR" dirty="0"/>
              <a:t>(4214) utrošeno je 26.584,28 eura na izgradnju dječjeg igrališta kod novog vrtića</a:t>
            </a:r>
          </a:p>
        </p:txBody>
      </p:sp>
      <p:sp>
        <p:nvSpPr>
          <p:cNvPr id="5" name="Rezervirano mjesto datuma 4">
            <a:extLst>
              <a:ext uri="{FF2B5EF4-FFF2-40B4-BE49-F238E27FC236}">
                <a16:creationId xmlns:a16="http://schemas.microsoft.com/office/drawing/2014/main" id="{F9F043F7-4264-D5A0-2CA8-3464FC617B80}"/>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93DD7312-D12F-6928-F033-3E9C73305A2B}"/>
              </a:ext>
            </a:extLst>
          </p:cNvPr>
          <p:cNvPicPr>
            <a:picLocks noChangeAspect="1"/>
          </p:cNvPicPr>
          <p:nvPr/>
        </p:nvPicPr>
        <p:blipFill>
          <a:blip r:embed="rId2"/>
          <a:stretch>
            <a:fillRect/>
          </a:stretch>
        </p:blipFill>
        <p:spPr>
          <a:xfrm>
            <a:off x="10842505" y="387042"/>
            <a:ext cx="999831" cy="1237595"/>
          </a:xfrm>
          <a:prstGeom prst="rect">
            <a:avLst/>
          </a:prstGeom>
        </p:spPr>
      </p:pic>
    </p:spTree>
    <p:extLst>
      <p:ext uri="{BB962C8B-B14F-4D97-AF65-F5344CB8AC3E}">
        <p14:creationId xmlns:p14="http://schemas.microsoft.com/office/powerpoint/2010/main" val="239618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hr" dirty="0"/>
              <a:t>Prihodi i rashodi OMB kroz godine</a:t>
            </a:r>
          </a:p>
        </p:txBody>
      </p:sp>
      <p:graphicFrame>
        <p:nvGraphicFramePr>
          <p:cNvPr id="6" name="Rezervirano mjesto sadržaja 5">
            <a:extLst>
              <a:ext uri="{FF2B5EF4-FFF2-40B4-BE49-F238E27FC236}">
                <a16:creationId xmlns:a16="http://schemas.microsoft.com/office/drawing/2014/main" id="{2AC53CE2-9C43-97C0-EA70-4BF711820E54}"/>
              </a:ext>
            </a:extLst>
          </p:cNvPr>
          <p:cNvGraphicFramePr>
            <a:graphicFrameLocks noGrp="1"/>
          </p:cNvGraphicFramePr>
          <p:nvPr>
            <p:ph idx="1"/>
          </p:nvPr>
        </p:nvGraphicFramePr>
        <p:xfrm>
          <a:off x="1066800" y="2103438"/>
          <a:ext cx="10058400" cy="3849687"/>
        </p:xfrm>
        <a:graphic>
          <a:graphicData uri="http://schemas.openxmlformats.org/drawingml/2006/chart">
            <c:chart xmlns:c="http://schemas.openxmlformats.org/drawingml/2006/chart" xmlns:r="http://schemas.openxmlformats.org/officeDocument/2006/relationships" r:id="rId2"/>
          </a:graphicData>
        </a:graphic>
      </p:graphicFrame>
      <p:pic>
        <p:nvPicPr>
          <p:cNvPr id="7" name="Slika 6">
            <a:extLst>
              <a:ext uri="{FF2B5EF4-FFF2-40B4-BE49-F238E27FC236}">
                <a16:creationId xmlns:a16="http://schemas.microsoft.com/office/drawing/2014/main" id="{3CD7E7ED-AFD5-B57F-A912-F8FEDA66B875}"/>
              </a:ext>
            </a:extLst>
          </p:cNvPr>
          <p:cNvPicPr>
            <a:picLocks noChangeAspect="1"/>
          </p:cNvPicPr>
          <p:nvPr/>
        </p:nvPicPr>
        <p:blipFill>
          <a:blip r:embed="rId3"/>
          <a:stretch>
            <a:fillRect/>
          </a:stretch>
        </p:blipFill>
        <p:spPr>
          <a:xfrm>
            <a:off x="10946022" y="286077"/>
            <a:ext cx="999831" cy="1237595"/>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E28F33-79C3-75D3-3197-255A60797A60}"/>
              </a:ext>
            </a:extLst>
          </p:cNvPr>
          <p:cNvSpPr>
            <a:spLocks noGrp="1"/>
          </p:cNvSpPr>
          <p:nvPr>
            <p:ph type="title"/>
          </p:nvPr>
        </p:nvSpPr>
        <p:spPr/>
        <p:txBody>
          <a:bodyPr/>
          <a:lstStyle/>
          <a:p>
            <a:r>
              <a:rPr lang="hr-HR" dirty="0"/>
              <a:t>Godišnji izvještaj o korištenju proračunske zalihe</a:t>
            </a:r>
          </a:p>
        </p:txBody>
      </p:sp>
      <p:sp>
        <p:nvSpPr>
          <p:cNvPr id="6" name="Rezervirano mjesto sadržaja 5">
            <a:extLst>
              <a:ext uri="{FF2B5EF4-FFF2-40B4-BE49-F238E27FC236}">
                <a16:creationId xmlns:a16="http://schemas.microsoft.com/office/drawing/2014/main" id="{D538ADA3-7BCB-03DE-E247-EB91633D232E}"/>
              </a:ext>
            </a:extLst>
          </p:cNvPr>
          <p:cNvSpPr>
            <a:spLocks noGrp="1"/>
          </p:cNvSpPr>
          <p:nvPr>
            <p:ph idx="1"/>
          </p:nvPr>
        </p:nvSpPr>
        <p:spPr/>
        <p:txBody>
          <a:bodyPr/>
          <a:lstStyle/>
          <a:p>
            <a:r>
              <a:rPr lang="hr-HR" dirty="0"/>
              <a:t>Sredstva proračunske zalihe u 2025. godini planirana su u iznosu od 16.500,00, a ista nisu utrošena.</a:t>
            </a:r>
          </a:p>
          <a:p>
            <a:r>
              <a:rPr lang="hr-HR" dirty="0"/>
              <a:t> Sredstva proračunske zalihe koriste se za financiranje rashoda nastalih pri otklanjanju posljedica elementarnih nepogoda, epidemija, ekoloških i ostalih nepredvidivih nesreća odnosno izvanrednih događaja tijekom godine kojih u 2025. godini nije bilo.</a:t>
            </a:r>
          </a:p>
          <a:p>
            <a:endParaRPr lang="hr-HR" dirty="0"/>
          </a:p>
        </p:txBody>
      </p:sp>
      <p:sp>
        <p:nvSpPr>
          <p:cNvPr id="5" name="Rezervirano mjesto datuma 4">
            <a:extLst>
              <a:ext uri="{FF2B5EF4-FFF2-40B4-BE49-F238E27FC236}">
                <a16:creationId xmlns:a16="http://schemas.microsoft.com/office/drawing/2014/main" id="{735D3640-CEAC-0362-420E-1BC249E8C5D0}"/>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8" name="Slika 7">
            <a:extLst>
              <a:ext uri="{FF2B5EF4-FFF2-40B4-BE49-F238E27FC236}">
                <a16:creationId xmlns:a16="http://schemas.microsoft.com/office/drawing/2014/main" id="{F7D2C887-1823-D0AA-B192-0BBAEE346435}"/>
              </a:ext>
            </a:extLst>
          </p:cNvPr>
          <p:cNvPicPr>
            <a:picLocks noChangeAspect="1"/>
          </p:cNvPicPr>
          <p:nvPr/>
        </p:nvPicPr>
        <p:blipFill>
          <a:blip r:embed="rId2"/>
          <a:stretch>
            <a:fillRect/>
          </a:stretch>
        </p:blipFill>
        <p:spPr>
          <a:xfrm>
            <a:off x="10825252" y="373122"/>
            <a:ext cx="999831" cy="1237595"/>
          </a:xfrm>
          <a:prstGeom prst="rect">
            <a:avLst/>
          </a:prstGeom>
        </p:spPr>
      </p:pic>
    </p:spTree>
    <p:extLst>
      <p:ext uri="{BB962C8B-B14F-4D97-AF65-F5344CB8AC3E}">
        <p14:creationId xmlns:p14="http://schemas.microsoft.com/office/powerpoint/2010/main" val="969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B205EC-052E-F221-A542-14FE5BCE2EB5}"/>
              </a:ext>
            </a:extLst>
          </p:cNvPr>
          <p:cNvSpPr>
            <a:spLocks noGrp="1"/>
          </p:cNvSpPr>
          <p:nvPr>
            <p:ph type="title"/>
          </p:nvPr>
        </p:nvSpPr>
        <p:spPr/>
        <p:txBody>
          <a:bodyPr/>
          <a:lstStyle/>
          <a:p>
            <a:r>
              <a:rPr lang="hr-HR" dirty="0"/>
              <a:t>Godišnji izvještaj o zaduživanju</a:t>
            </a:r>
          </a:p>
        </p:txBody>
      </p:sp>
      <p:sp>
        <p:nvSpPr>
          <p:cNvPr id="3" name="Rezervirano mjesto sadržaja 2">
            <a:extLst>
              <a:ext uri="{FF2B5EF4-FFF2-40B4-BE49-F238E27FC236}">
                <a16:creationId xmlns:a16="http://schemas.microsoft.com/office/drawing/2014/main" id="{292CE2D8-D045-63E5-0648-7F1E499E1FB2}"/>
              </a:ext>
            </a:extLst>
          </p:cNvPr>
          <p:cNvSpPr>
            <a:spLocks noGrp="1"/>
          </p:cNvSpPr>
          <p:nvPr>
            <p:ph sz="half" idx="1"/>
          </p:nvPr>
        </p:nvSpPr>
        <p:spPr/>
        <p:txBody>
          <a:bodyPr>
            <a:normAutofit fontScale="70000" lnSpcReduction="20000"/>
          </a:bodyPr>
          <a:lstStyle/>
          <a:p>
            <a:pPr fontAlgn="base"/>
            <a:r>
              <a:rPr lang="hr-HR" dirty="0"/>
              <a:t>Postojeći dugoročni krediti:</a:t>
            </a:r>
          </a:p>
          <a:p>
            <a:pPr lvl="0" fontAlgn="base"/>
            <a:r>
              <a:rPr lang="hr-HR" dirty="0"/>
              <a:t>Dugoročni kredit za izgradnju i opremanje dječjeg vrtića Pušlek iskorišten je u iznosu 464.529,83 eura s rokom otplate od 10 godina (otplata započela u 2021.g.).</a:t>
            </a:r>
          </a:p>
          <a:p>
            <a:pPr lvl="0" fontAlgn="base"/>
            <a:r>
              <a:rPr lang="hr-HR" dirty="0"/>
              <a:t>Dugoročni kredit za rekonstrukciju i proširenje groblja u MB s pomoćnom zgradom i novom mrtvačnicom iskorišten je u iznosu od 869.959,36 eura a rokom otplate od 10 godina (otplata započela u 2022.g.).</a:t>
            </a:r>
          </a:p>
          <a:p>
            <a:pPr lvl="0" fontAlgn="base"/>
            <a:r>
              <a:rPr lang="hr-HR" dirty="0"/>
              <a:t>Dugoročni kredit za financiranje otkupa zemljišta u zoni javne i društvene namjene – D ZONA iskorišten je u iznosu od 191.400,23 eura s rokom otplate od 7 godina (otplata počela u 2023.g.).</a:t>
            </a:r>
          </a:p>
          <a:p>
            <a:r>
              <a:rPr lang="hr-HR" dirty="0"/>
              <a:t>Dugoročni kredit za dogradnju i opremanje dječjeg vrtića Pušlek iskorišten je u iznosu od 206.527,60 eura s rokom otplate od 10 godina (otplata počela u 2025.g.).</a:t>
            </a:r>
          </a:p>
        </p:txBody>
      </p:sp>
      <p:graphicFrame>
        <p:nvGraphicFramePr>
          <p:cNvPr id="7" name="Rezervirano mjesto sadržaja 6">
            <a:extLst>
              <a:ext uri="{FF2B5EF4-FFF2-40B4-BE49-F238E27FC236}">
                <a16:creationId xmlns:a16="http://schemas.microsoft.com/office/drawing/2014/main" id="{666795F7-6E42-BF41-B4E9-2351DE780D98}"/>
              </a:ext>
            </a:extLst>
          </p:cNvPr>
          <p:cNvGraphicFramePr>
            <a:graphicFrameLocks noGrp="1"/>
          </p:cNvGraphicFramePr>
          <p:nvPr>
            <p:ph sz="half" idx="2"/>
            <p:extLst>
              <p:ext uri="{D42A27DB-BD31-4B8C-83A1-F6EECF244321}">
                <p14:modId xmlns:p14="http://schemas.microsoft.com/office/powerpoint/2010/main" val="1345019309"/>
              </p:ext>
            </p:extLst>
          </p:nvPr>
        </p:nvGraphicFramePr>
        <p:xfrm>
          <a:off x="6245523" y="2442333"/>
          <a:ext cx="5089585" cy="3090900"/>
        </p:xfrm>
        <a:graphic>
          <a:graphicData uri="http://schemas.openxmlformats.org/drawingml/2006/table">
            <a:tbl>
              <a:tblPr firstRow="1" firstCol="1" bandRow="1">
                <a:tableStyleId>{5C22544A-7EE6-4342-B048-85BDC9FD1C3A}</a:tableStyleId>
              </a:tblPr>
              <a:tblGrid>
                <a:gridCol w="1042600">
                  <a:extLst>
                    <a:ext uri="{9D8B030D-6E8A-4147-A177-3AD203B41FA5}">
                      <a16:colId xmlns:a16="http://schemas.microsoft.com/office/drawing/2014/main" val="811132266"/>
                    </a:ext>
                  </a:extLst>
                </a:gridCol>
                <a:gridCol w="1077355">
                  <a:extLst>
                    <a:ext uri="{9D8B030D-6E8A-4147-A177-3AD203B41FA5}">
                      <a16:colId xmlns:a16="http://schemas.microsoft.com/office/drawing/2014/main" val="292005795"/>
                    </a:ext>
                  </a:extLst>
                </a:gridCol>
                <a:gridCol w="864786">
                  <a:extLst>
                    <a:ext uri="{9D8B030D-6E8A-4147-A177-3AD203B41FA5}">
                      <a16:colId xmlns:a16="http://schemas.microsoft.com/office/drawing/2014/main" val="2193826741"/>
                    </a:ext>
                  </a:extLst>
                </a:gridCol>
                <a:gridCol w="1058231">
                  <a:extLst>
                    <a:ext uri="{9D8B030D-6E8A-4147-A177-3AD203B41FA5}">
                      <a16:colId xmlns:a16="http://schemas.microsoft.com/office/drawing/2014/main" val="3833143970"/>
                    </a:ext>
                  </a:extLst>
                </a:gridCol>
                <a:gridCol w="1046613">
                  <a:extLst>
                    <a:ext uri="{9D8B030D-6E8A-4147-A177-3AD203B41FA5}">
                      <a16:colId xmlns:a16="http://schemas.microsoft.com/office/drawing/2014/main" val="3414567782"/>
                    </a:ext>
                  </a:extLst>
                </a:gridCol>
              </a:tblGrid>
              <a:tr h="214644">
                <a:tc gridSpan="5">
                  <a:txBody>
                    <a:bodyPr/>
                    <a:lstStyle/>
                    <a:p>
                      <a:pPr algn="ctr">
                        <a:buNone/>
                      </a:pPr>
                      <a:r>
                        <a:rPr lang="hr-HR" sz="900">
                          <a:effectLst/>
                        </a:rPr>
                        <a:t>Primljeni zajmovi i otplata</a:t>
                      </a:r>
                      <a:endParaRPr lang="hr-HR" sz="1000">
                        <a:effectLst/>
                        <a:latin typeface="Times New Roman" panose="02020603050405020304" pitchFamily="18" charset="0"/>
                        <a:ea typeface="Times New Roman" panose="02020603050405020304" pitchFamily="18" charset="0"/>
                      </a:endParaRPr>
                    </a:p>
                  </a:txBody>
                  <a:tcPr marL="56725" marR="56725" marT="0" marB="0" anchor="b"/>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509760907"/>
                  </a:ext>
                </a:extLst>
              </a:tr>
              <a:tr h="500834">
                <a:tc>
                  <a:txBody>
                    <a:bodyPr/>
                    <a:lstStyle/>
                    <a:p>
                      <a:pPr>
                        <a:buNone/>
                      </a:pPr>
                      <a:r>
                        <a:rPr lang="hr-HR" sz="800" dirty="0">
                          <a:effectLst/>
                        </a:rPr>
                        <a:t> </a:t>
                      </a:r>
                    </a:p>
                    <a:p>
                      <a:pPr indent="381000">
                        <a:buNone/>
                      </a:pPr>
                      <a:r>
                        <a:rPr lang="hr-HR" sz="800" dirty="0">
                          <a:effectLst/>
                        </a:rPr>
                        <a:t>Općina Marija Bistrica</a:t>
                      </a:r>
                      <a:endParaRPr lang="hr-HR" sz="800" dirty="0">
                        <a:effectLst/>
                        <a:latin typeface="Times New Roman" panose="02020603050405020304" pitchFamily="18" charset="0"/>
                      </a:endParaRPr>
                    </a:p>
                  </a:txBody>
                  <a:tcPr marL="56725" marR="56725" marT="0" marB="0" anchor="ctr"/>
                </a:tc>
                <a:tc>
                  <a:txBody>
                    <a:bodyPr/>
                    <a:lstStyle/>
                    <a:p>
                      <a:pPr indent="95250">
                        <a:buNone/>
                      </a:pPr>
                      <a:r>
                        <a:rPr lang="hr-HR" sz="1000" dirty="0">
                          <a:effectLst/>
                        </a:rPr>
                        <a:t>Stanje zajma 31.12.2024.</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buNone/>
                      </a:pPr>
                      <a:r>
                        <a:rPr lang="hr-HR" sz="1000" dirty="0">
                          <a:effectLst/>
                        </a:rPr>
                        <a:t>Otplate glavnice</a:t>
                      </a:r>
                      <a:endParaRPr lang="hr-HR" sz="1000" dirty="0">
                        <a:effectLst/>
                        <a:latin typeface="Times New Roman" panose="02020603050405020304" pitchFamily="18" charset="0"/>
                      </a:endParaRPr>
                    </a:p>
                  </a:txBody>
                  <a:tcPr marL="56725" marR="56725" marT="0" marB="0" anchor="ctr"/>
                </a:tc>
                <a:tc>
                  <a:txBody>
                    <a:bodyPr/>
                    <a:lstStyle/>
                    <a:p>
                      <a:pPr>
                        <a:buNone/>
                      </a:pPr>
                      <a:r>
                        <a:rPr lang="hr-HR" sz="1000" dirty="0">
                          <a:effectLst/>
                        </a:rPr>
                        <a:t>Primljeni zajmovi u tekućoj godini</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buNone/>
                      </a:pPr>
                      <a:r>
                        <a:rPr lang="hr-HR" sz="1000" dirty="0">
                          <a:effectLst/>
                        </a:rPr>
                        <a:t>Stanje zajma 31.12.2025.</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extLst>
                  <a:ext uri="{0D108BD9-81ED-4DB2-BD59-A6C34878D82A}">
                    <a16:rowId xmlns:a16="http://schemas.microsoft.com/office/drawing/2014/main" val="1601314316"/>
                  </a:ext>
                </a:extLst>
              </a:tr>
              <a:tr h="214644">
                <a:tc gridSpan="5">
                  <a:txBody>
                    <a:bodyPr/>
                    <a:lstStyle/>
                    <a:p>
                      <a:pPr>
                        <a:buNone/>
                      </a:pPr>
                      <a:r>
                        <a:rPr lang="hr-HR" sz="800" dirty="0">
                          <a:effectLst/>
                        </a:rPr>
                        <a:t> Tuzemni dugoročni zajmovi</a:t>
                      </a:r>
                      <a:endParaRPr lang="hr-HR" sz="800" dirty="0">
                        <a:effectLst/>
                        <a:latin typeface="Times New Roman" panose="02020603050405020304" pitchFamily="18" charset="0"/>
                        <a:ea typeface="Times New Roman" panose="02020603050405020304" pitchFamily="18" charset="0"/>
                      </a:endParaRPr>
                    </a:p>
                  </a:txBody>
                  <a:tcPr marL="56725" marR="56725" marT="0" marB="0" anchor="ct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621518662"/>
                  </a:ext>
                </a:extLst>
              </a:tr>
              <a:tr h="363118">
                <a:tc>
                  <a:txBody>
                    <a:bodyPr/>
                    <a:lstStyle/>
                    <a:p>
                      <a:pPr>
                        <a:buNone/>
                      </a:pPr>
                      <a:r>
                        <a:rPr lang="hr-HR" sz="800">
                          <a:effectLst/>
                        </a:rPr>
                        <a:t>1. Zagrebačka banka Dječji vrtić - izgradnja</a:t>
                      </a:r>
                      <a:endParaRPr lang="hr-HR" sz="80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290.331,09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46.453,00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0,00</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a:effectLst/>
                        </a:rPr>
                        <a:t>                     243.878,09 </a:t>
                      </a:r>
                      <a:endParaRPr lang="hr-HR" sz="1000">
                        <a:effectLst/>
                        <a:latin typeface="Times New Roman" panose="02020603050405020304" pitchFamily="18" charset="0"/>
                        <a:ea typeface="Times New Roman" panose="02020603050405020304" pitchFamily="18" charset="0"/>
                      </a:endParaRPr>
                    </a:p>
                  </a:txBody>
                  <a:tcPr marL="56725" marR="56725" marT="0" marB="0" anchor="ctr"/>
                </a:tc>
                <a:extLst>
                  <a:ext uri="{0D108BD9-81ED-4DB2-BD59-A6C34878D82A}">
                    <a16:rowId xmlns:a16="http://schemas.microsoft.com/office/drawing/2014/main" val="553165853"/>
                  </a:ext>
                </a:extLst>
              </a:tr>
              <a:tr h="484158">
                <a:tc>
                  <a:txBody>
                    <a:bodyPr/>
                    <a:lstStyle/>
                    <a:p>
                      <a:pPr>
                        <a:buNone/>
                      </a:pPr>
                      <a:r>
                        <a:rPr lang="hr-HR" sz="800">
                          <a:effectLst/>
                        </a:rPr>
                        <a:t>2. Zagrebačka banka Groblje i mrtvačnica - izgradnja</a:t>
                      </a:r>
                      <a:endParaRPr lang="hr-HR" sz="80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376.373,53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50.009,80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0,00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326.363,73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extLst>
                  <a:ext uri="{0D108BD9-81ED-4DB2-BD59-A6C34878D82A}">
                    <a16:rowId xmlns:a16="http://schemas.microsoft.com/office/drawing/2014/main" val="793810798"/>
                  </a:ext>
                </a:extLst>
              </a:tr>
              <a:tr h="363118">
                <a:tc>
                  <a:txBody>
                    <a:bodyPr/>
                    <a:lstStyle/>
                    <a:p>
                      <a:pPr>
                        <a:buNone/>
                      </a:pPr>
                      <a:r>
                        <a:rPr lang="hr-HR" sz="800" dirty="0">
                          <a:effectLst/>
                        </a:rPr>
                        <a:t>3. Zagrebačka banka - D ZONA zemljište</a:t>
                      </a:r>
                      <a:endParaRPr lang="hr-HR" sz="8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150.385,85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27.342,92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0,00</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123.042,93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extLst>
                  <a:ext uri="{0D108BD9-81ED-4DB2-BD59-A6C34878D82A}">
                    <a16:rowId xmlns:a16="http://schemas.microsoft.com/office/drawing/2014/main" val="2025582950"/>
                  </a:ext>
                </a:extLst>
              </a:tr>
              <a:tr h="484158">
                <a:tc>
                  <a:txBody>
                    <a:bodyPr/>
                    <a:lstStyle/>
                    <a:p>
                      <a:pPr>
                        <a:buNone/>
                      </a:pPr>
                      <a:r>
                        <a:rPr lang="hr-HR" sz="800">
                          <a:effectLst/>
                        </a:rPr>
                        <a:t>4. Zagrebačka banka - Dječji vrtić - dogradnja i opremanje</a:t>
                      </a:r>
                      <a:endParaRPr lang="hr-HR" sz="80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0,00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5.163,19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206.527,60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201.364,41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extLst>
                  <a:ext uri="{0D108BD9-81ED-4DB2-BD59-A6C34878D82A}">
                    <a16:rowId xmlns:a16="http://schemas.microsoft.com/office/drawing/2014/main" val="1823034257"/>
                  </a:ext>
                </a:extLst>
              </a:tr>
              <a:tr h="453898">
                <a:tc>
                  <a:txBody>
                    <a:bodyPr/>
                    <a:lstStyle/>
                    <a:p>
                      <a:pPr>
                        <a:buNone/>
                      </a:pPr>
                      <a:r>
                        <a:rPr lang="hr-HR" sz="800" dirty="0">
                          <a:effectLst/>
                        </a:rPr>
                        <a:t>UKUPNO </a:t>
                      </a:r>
                      <a:endParaRPr lang="hr-HR" sz="8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817.090,47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a:effectLst/>
                        </a:rPr>
                        <a:t>      128.968,91 </a:t>
                      </a:r>
                      <a:endParaRPr lang="hr-HR" sz="100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206.527,60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tc>
                  <a:txBody>
                    <a:bodyPr/>
                    <a:lstStyle/>
                    <a:p>
                      <a:pPr algn="r">
                        <a:buNone/>
                      </a:pPr>
                      <a:r>
                        <a:rPr lang="hr-HR" sz="1000" dirty="0">
                          <a:effectLst/>
                        </a:rPr>
                        <a:t>                     894.649,16 </a:t>
                      </a:r>
                      <a:endParaRPr lang="hr-HR" sz="1000" dirty="0">
                        <a:effectLst/>
                        <a:latin typeface="Times New Roman" panose="02020603050405020304" pitchFamily="18" charset="0"/>
                        <a:ea typeface="Times New Roman" panose="02020603050405020304" pitchFamily="18" charset="0"/>
                      </a:endParaRPr>
                    </a:p>
                  </a:txBody>
                  <a:tcPr marL="56725" marR="56725" marT="0" marB="0" anchor="ctr"/>
                </a:tc>
                <a:extLst>
                  <a:ext uri="{0D108BD9-81ED-4DB2-BD59-A6C34878D82A}">
                    <a16:rowId xmlns:a16="http://schemas.microsoft.com/office/drawing/2014/main" val="1178097283"/>
                  </a:ext>
                </a:extLst>
              </a:tr>
            </a:tbl>
          </a:graphicData>
        </a:graphic>
      </p:graphicFrame>
      <p:sp>
        <p:nvSpPr>
          <p:cNvPr id="5" name="Rezervirano mjesto datuma 4">
            <a:extLst>
              <a:ext uri="{FF2B5EF4-FFF2-40B4-BE49-F238E27FC236}">
                <a16:creationId xmlns:a16="http://schemas.microsoft.com/office/drawing/2014/main" id="{8A847517-6C3F-BFE3-02FF-5438CA7918E6}"/>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8" name="Slika 7">
            <a:extLst>
              <a:ext uri="{FF2B5EF4-FFF2-40B4-BE49-F238E27FC236}">
                <a16:creationId xmlns:a16="http://schemas.microsoft.com/office/drawing/2014/main" id="{5C6A0487-1E50-1031-8164-388C17850884}"/>
              </a:ext>
            </a:extLst>
          </p:cNvPr>
          <p:cNvPicPr>
            <a:picLocks noChangeAspect="1"/>
          </p:cNvPicPr>
          <p:nvPr/>
        </p:nvPicPr>
        <p:blipFill>
          <a:blip r:embed="rId2"/>
          <a:stretch>
            <a:fillRect/>
          </a:stretch>
        </p:blipFill>
        <p:spPr>
          <a:xfrm>
            <a:off x="10835192" y="371871"/>
            <a:ext cx="999831" cy="1237595"/>
          </a:xfrm>
          <a:prstGeom prst="rect">
            <a:avLst/>
          </a:prstGeom>
        </p:spPr>
      </p:pic>
    </p:spTree>
    <p:extLst>
      <p:ext uri="{BB962C8B-B14F-4D97-AF65-F5344CB8AC3E}">
        <p14:creationId xmlns:p14="http://schemas.microsoft.com/office/powerpoint/2010/main" val="43748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9A025E-C02B-E264-B540-F19C1DCD6D6A}"/>
              </a:ext>
            </a:extLst>
          </p:cNvPr>
          <p:cNvSpPr>
            <a:spLocks noGrp="1"/>
          </p:cNvSpPr>
          <p:nvPr>
            <p:ph type="title"/>
          </p:nvPr>
        </p:nvSpPr>
        <p:spPr/>
        <p:txBody>
          <a:bodyPr/>
          <a:lstStyle/>
          <a:p>
            <a:r>
              <a:rPr lang="hr-HR" dirty="0"/>
              <a:t>Godišnji izvještaj o danim jamstvima </a:t>
            </a:r>
          </a:p>
        </p:txBody>
      </p:sp>
      <p:sp>
        <p:nvSpPr>
          <p:cNvPr id="3" name="Rezervirano mjesto sadržaja 2">
            <a:extLst>
              <a:ext uri="{FF2B5EF4-FFF2-40B4-BE49-F238E27FC236}">
                <a16:creationId xmlns:a16="http://schemas.microsoft.com/office/drawing/2014/main" id="{6FBC88DD-FB9C-873B-FDFE-EDEB16EAD45B}"/>
              </a:ext>
            </a:extLst>
          </p:cNvPr>
          <p:cNvSpPr>
            <a:spLocks noGrp="1"/>
          </p:cNvSpPr>
          <p:nvPr>
            <p:ph idx="1"/>
          </p:nvPr>
        </p:nvSpPr>
        <p:spPr/>
        <p:txBody>
          <a:bodyPr/>
          <a:lstStyle/>
          <a:p>
            <a:r>
              <a:rPr lang="hr-HR" dirty="0"/>
              <a:t>U 2025. godini Općina Marija Bistrica nije imala novo izdanih jamstava. Tabeli o izdanim  jamstvima odnosno izdanim suglasnostima za zaduživanje koja su evidentirana u </a:t>
            </a:r>
            <a:r>
              <a:rPr lang="hr-HR" dirty="0" err="1"/>
              <a:t>izvanbilančnoj</a:t>
            </a:r>
            <a:r>
              <a:rPr lang="hr-HR" dirty="0"/>
              <a:t> evidenciji Općine Marija Bistrica s 31.12.2025. g. nalaze se i suglasnosti koje su otplaćene u ranijim razdobljima, a ista nisu isknjižena iz evidencije. </a:t>
            </a:r>
            <a:r>
              <a:rPr lang="hr-HR" dirty="0" err="1"/>
              <a:t>Isknjiženje</a:t>
            </a:r>
            <a:r>
              <a:rPr lang="hr-HR" dirty="0"/>
              <a:t> će se provesti u 2026. godini.        </a:t>
            </a:r>
          </a:p>
          <a:p>
            <a:endParaRPr lang="hr-HR" dirty="0"/>
          </a:p>
        </p:txBody>
      </p:sp>
      <p:sp>
        <p:nvSpPr>
          <p:cNvPr id="5" name="Rezervirano mjesto datuma 4">
            <a:extLst>
              <a:ext uri="{FF2B5EF4-FFF2-40B4-BE49-F238E27FC236}">
                <a16:creationId xmlns:a16="http://schemas.microsoft.com/office/drawing/2014/main" id="{6A8EA644-79E9-B027-8840-A7F4943A7DED}"/>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9512579E-1FD9-09AC-C94D-A59D0E153798}"/>
              </a:ext>
            </a:extLst>
          </p:cNvPr>
          <p:cNvPicPr>
            <a:picLocks noChangeAspect="1"/>
          </p:cNvPicPr>
          <p:nvPr/>
        </p:nvPicPr>
        <p:blipFill>
          <a:blip r:embed="rId2"/>
          <a:stretch>
            <a:fillRect/>
          </a:stretch>
        </p:blipFill>
        <p:spPr>
          <a:xfrm>
            <a:off x="10816626" y="381749"/>
            <a:ext cx="999831" cy="1237595"/>
          </a:xfrm>
          <a:prstGeom prst="rect">
            <a:avLst/>
          </a:prstGeom>
        </p:spPr>
      </p:pic>
    </p:spTree>
    <p:extLst>
      <p:ext uri="{BB962C8B-B14F-4D97-AF65-F5344CB8AC3E}">
        <p14:creationId xmlns:p14="http://schemas.microsoft.com/office/powerpoint/2010/main" val="70046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9D1341-AE79-086F-1DE8-63FD645F79CE}"/>
              </a:ext>
            </a:extLst>
          </p:cNvPr>
          <p:cNvSpPr>
            <a:spLocks noGrp="1"/>
          </p:cNvSpPr>
          <p:nvPr>
            <p:ph type="title"/>
          </p:nvPr>
        </p:nvSpPr>
        <p:spPr/>
        <p:txBody>
          <a:bodyPr>
            <a:normAutofit fontScale="90000"/>
          </a:bodyPr>
          <a:lstStyle/>
          <a:p>
            <a:r>
              <a:rPr lang="hr-HR" dirty="0"/>
              <a:t>Izvještaj o stanju potraživanja i dospjelih obveza te o stanju potencijalnih obveza po osnovi sudskih sporova</a:t>
            </a:r>
          </a:p>
        </p:txBody>
      </p:sp>
      <p:sp>
        <p:nvSpPr>
          <p:cNvPr id="3" name="Rezervirano mjesto sadržaja 2">
            <a:extLst>
              <a:ext uri="{FF2B5EF4-FFF2-40B4-BE49-F238E27FC236}">
                <a16:creationId xmlns:a16="http://schemas.microsoft.com/office/drawing/2014/main" id="{80184602-6FAF-618E-E519-111D996FDEA1}"/>
              </a:ext>
            </a:extLst>
          </p:cNvPr>
          <p:cNvSpPr>
            <a:spLocks noGrp="1"/>
          </p:cNvSpPr>
          <p:nvPr>
            <p:ph sz="half" idx="1"/>
          </p:nvPr>
        </p:nvSpPr>
        <p:spPr/>
        <p:txBody>
          <a:bodyPr>
            <a:normAutofit fontScale="92500" lnSpcReduction="10000"/>
          </a:bodyPr>
          <a:lstStyle/>
          <a:p>
            <a:r>
              <a:rPr lang="hr-HR" dirty="0"/>
              <a:t>Stanje potraživanja Općine Marija Bistrica na dan 31.12.2025. godine iznosi </a:t>
            </a:r>
            <a:r>
              <a:rPr lang="en-AU" dirty="0"/>
              <a:t>208.634,91</a:t>
            </a:r>
            <a:r>
              <a:rPr lang="hr-HR" dirty="0"/>
              <a:t> EUR, od čega dospjela potraživanja iznose 198.736,46 EUR, a 9.898,45 EUR iznose nedospjela potraživanja.</a:t>
            </a:r>
          </a:p>
          <a:p>
            <a:pPr marL="0" indent="0">
              <a:buNone/>
            </a:pPr>
            <a:endParaRPr lang="hr-HR" dirty="0"/>
          </a:p>
          <a:p>
            <a:r>
              <a:rPr lang="hr-HR" dirty="0"/>
              <a:t>Stanje obveza Općine Marija Bistrica na dan 31.12.2025. godine iznosi 1.404.732,16 EUR od čega su dospjele obveze u iznosu  13.192,49 EUR, a nedospjele obveze iznose 1.391.539,67 EUR.</a:t>
            </a:r>
          </a:p>
          <a:p>
            <a:pPr marL="0" indent="0">
              <a:buNone/>
            </a:pPr>
            <a:endParaRPr lang="hr-HR" dirty="0"/>
          </a:p>
          <a:p>
            <a:endParaRPr lang="hr-HR" dirty="0"/>
          </a:p>
        </p:txBody>
      </p:sp>
      <p:sp>
        <p:nvSpPr>
          <p:cNvPr id="4" name="Rezervirano mjesto sadržaja 3">
            <a:extLst>
              <a:ext uri="{FF2B5EF4-FFF2-40B4-BE49-F238E27FC236}">
                <a16:creationId xmlns:a16="http://schemas.microsoft.com/office/drawing/2014/main" id="{EBD9F4F2-830D-D56F-6DC3-50EE90180CAB}"/>
              </a:ext>
            </a:extLst>
          </p:cNvPr>
          <p:cNvSpPr>
            <a:spLocks noGrp="1"/>
          </p:cNvSpPr>
          <p:nvPr>
            <p:ph sz="half" idx="2"/>
          </p:nvPr>
        </p:nvSpPr>
        <p:spPr/>
        <p:txBody>
          <a:bodyPr>
            <a:normAutofit fontScale="92500" lnSpcReduction="10000"/>
          </a:bodyPr>
          <a:lstStyle/>
          <a:p>
            <a:r>
              <a:rPr lang="hr-HR" dirty="0"/>
              <a:t>Stanje potencijalnih obveza po osnovi sudskih sporova Općine Marija Bistrica na dan 31.12.2024. godine iznosi 0,00 EUR. U evidencijama postoji 1 spor, ali bez procjene vrijednosti. Odnosi se na sudski spor tužitelja Državnog odvjetništva u Zlataru protiv Mladena </a:t>
            </a:r>
            <a:r>
              <a:rPr lang="hr-HR" dirty="0" err="1"/>
              <a:t>Krebera</a:t>
            </a:r>
            <a:r>
              <a:rPr lang="hr-HR" dirty="0"/>
              <a:t> u kojem je Općina Marija Bistrica stranka u postupku.</a:t>
            </a:r>
          </a:p>
          <a:p>
            <a:endParaRPr lang="hr-HR" dirty="0"/>
          </a:p>
        </p:txBody>
      </p:sp>
      <p:sp>
        <p:nvSpPr>
          <p:cNvPr id="5" name="Rezervirano mjesto datuma 4">
            <a:extLst>
              <a:ext uri="{FF2B5EF4-FFF2-40B4-BE49-F238E27FC236}">
                <a16:creationId xmlns:a16="http://schemas.microsoft.com/office/drawing/2014/main" id="{37700D9B-A5F1-3B29-85C0-4F09F3D2DA72}"/>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A9F29E18-F889-6ADF-A367-E9C101BF560B}"/>
              </a:ext>
            </a:extLst>
          </p:cNvPr>
          <p:cNvPicPr>
            <a:picLocks noChangeAspect="1"/>
          </p:cNvPicPr>
          <p:nvPr/>
        </p:nvPicPr>
        <p:blipFill>
          <a:blip r:embed="rId2"/>
          <a:stretch>
            <a:fillRect/>
          </a:stretch>
        </p:blipFill>
        <p:spPr>
          <a:xfrm>
            <a:off x="10825253" y="387042"/>
            <a:ext cx="999831" cy="1237595"/>
          </a:xfrm>
          <a:prstGeom prst="rect">
            <a:avLst/>
          </a:prstGeom>
        </p:spPr>
      </p:pic>
    </p:spTree>
    <p:extLst>
      <p:ext uri="{BB962C8B-B14F-4D97-AF65-F5344CB8AC3E}">
        <p14:creationId xmlns:p14="http://schemas.microsoft.com/office/powerpoint/2010/main" val="153141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AA7BCD-5668-033E-4B57-78CA7F8B5A82}"/>
              </a:ext>
            </a:extLst>
          </p:cNvPr>
          <p:cNvSpPr>
            <a:spLocks noGrp="1"/>
          </p:cNvSpPr>
          <p:nvPr>
            <p:ph type="title"/>
          </p:nvPr>
        </p:nvSpPr>
        <p:spPr/>
        <p:txBody>
          <a:bodyPr/>
          <a:lstStyle/>
          <a:p>
            <a:r>
              <a:rPr lang="hr-HR" dirty="0"/>
              <a:t>Odluka o raspodjeli rezultata</a:t>
            </a:r>
          </a:p>
        </p:txBody>
      </p:sp>
      <p:sp>
        <p:nvSpPr>
          <p:cNvPr id="3" name="Rezervirano mjesto sadržaja 2">
            <a:extLst>
              <a:ext uri="{FF2B5EF4-FFF2-40B4-BE49-F238E27FC236}">
                <a16:creationId xmlns:a16="http://schemas.microsoft.com/office/drawing/2014/main" id="{4D6C3F83-FE5C-5046-16C0-8B8A1CDCD796}"/>
              </a:ext>
            </a:extLst>
          </p:cNvPr>
          <p:cNvSpPr>
            <a:spLocks noGrp="1"/>
          </p:cNvSpPr>
          <p:nvPr>
            <p:ph sz="half" idx="1"/>
          </p:nvPr>
        </p:nvSpPr>
        <p:spPr/>
        <p:txBody>
          <a:bodyPr>
            <a:normAutofit lnSpcReduction="10000"/>
          </a:bodyPr>
          <a:lstStyle/>
          <a:p>
            <a:r>
              <a:rPr lang="hr-HR" dirty="0"/>
              <a:t>Stanje na računima podskupine 922 koja su iskazana u financijskim izvještajima za proračunsku godinu 2025. s danom 31. prosinca 2025. godine,  utvrđena su kako slijedi</a:t>
            </a:r>
          </a:p>
          <a:p>
            <a:pPr marL="0" indent="0">
              <a:buNone/>
            </a:pPr>
            <a:endParaRPr lang="hr-HR" dirty="0"/>
          </a:p>
          <a:p>
            <a:endParaRPr lang="hr-HR" dirty="0"/>
          </a:p>
        </p:txBody>
      </p:sp>
      <p:sp>
        <p:nvSpPr>
          <p:cNvPr id="4" name="Rezervirano mjesto sadržaja 3">
            <a:extLst>
              <a:ext uri="{FF2B5EF4-FFF2-40B4-BE49-F238E27FC236}">
                <a16:creationId xmlns:a16="http://schemas.microsoft.com/office/drawing/2014/main" id="{978B8936-0D2A-A388-8558-543887CE1161}"/>
              </a:ext>
            </a:extLst>
          </p:cNvPr>
          <p:cNvSpPr>
            <a:spLocks noGrp="1"/>
          </p:cNvSpPr>
          <p:nvPr>
            <p:ph sz="half" idx="2"/>
          </p:nvPr>
        </p:nvSpPr>
        <p:spPr/>
        <p:txBody>
          <a:bodyPr>
            <a:normAutofit lnSpcReduction="10000"/>
          </a:bodyPr>
          <a:lstStyle/>
          <a:p>
            <a:r>
              <a:rPr lang="hr-HR" dirty="0"/>
              <a:t>Viškom prihoda poslovanja u iznosu od 3.180.028,74 EUR te viškom primitaka od financijske imovine (77.558,69 EUR) pokriva se utvrđeni manjak primitaka od financijske imovine (128.229,76 EUR) u cijelosti također isto pokriva i manjak prihoda od nefinancijske imovine (2.073.229,55 EUR) u cijelosti.</a:t>
            </a:r>
          </a:p>
          <a:p>
            <a:r>
              <a:rPr lang="hr-HR" dirty="0"/>
              <a:t>Utvrđuje se preostali višak poslovanja Općine u iznosu 1.056.128,12 eura za prijenos u slijedeću proračunsku godinu.</a:t>
            </a:r>
          </a:p>
          <a:p>
            <a:endParaRPr lang="hr-HR" dirty="0"/>
          </a:p>
        </p:txBody>
      </p:sp>
      <p:sp>
        <p:nvSpPr>
          <p:cNvPr id="5" name="Rezervirano mjesto datuma 4">
            <a:extLst>
              <a:ext uri="{FF2B5EF4-FFF2-40B4-BE49-F238E27FC236}">
                <a16:creationId xmlns:a16="http://schemas.microsoft.com/office/drawing/2014/main" id="{5F775F3B-CE66-A6EA-11B7-84E9FA07ED39}"/>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graphicFrame>
        <p:nvGraphicFramePr>
          <p:cNvPr id="7" name="Tablica 6">
            <a:extLst>
              <a:ext uri="{FF2B5EF4-FFF2-40B4-BE49-F238E27FC236}">
                <a16:creationId xmlns:a16="http://schemas.microsoft.com/office/drawing/2014/main" id="{A56D0CCF-0644-7381-6604-E7FA0D21FC9C}"/>
              </a:ext>
            </a:extLst>
          </p:cNvPr>
          <p:cNvGraphicFramePr>
            <a:graphicFrameLocks noGrp="1"/>
          </p:cNvGraphicFramePr>
          <p:nvPr>
            <p:extLst>
              <p:ext uri="{D42A27DB-BD31-4B8C-83A1-F6EECF244321}">
                <p14:modId xmlns:p14="http://schemas.microsoft.com/office/powerpoint/2010/main" val="3817726860"/>
              </p:ext>
            </p:extLst>
          </p:nvPr>
        </p:nvGraphicFramePr>
        <p:xfrm>
          <a:off x="448574" y="3692106"/>
          <a:ext cx="5796952" cy="2555505"/>
        </p:xfrm>
        <a:graphic>
          <a:graphicData uri="http://schemas.openxmlformats.org/drawingml/2006/table">
            <a:tbl>
              <a:tblPr firstRow="1" bandRow="1">
                <a:tableStyleId>{5C22544A-7EE6-4342-B048-85BDC9FD1C3A}</a:tableStyleId>
              </a:tblPr>
              <a:tblGrid>
                <a:gridCol w="1440611">
                  <a:extLst>
                    <a:ext uri="{9D8B030D-6E8A-4147-A177-3AD203B41FA5}">
                      <a16:colId xmlns:a16="http://schemas.microsoft.com/office/drawing/2014/main" val="1526989635"/>
                    </a:ext>
                  </a:extLst>
                </a:gridCol>
                <a:gridCol w="2838090">
                  <a:extLst>
                    <a:ext uri="{9D8B030D-6E8A-4147-A177-3AD203B41FA5}">
                      <a16:colId xmlns:a16="http://schemas.microsoft.com/office/drawing/2014/main" val="3898167393"/>
                    </a:ext>
                  </a:extLst>
                </a:gridCol>
                <a:gridCol w="1518251">
                  <a:extLst>
                    <a:ext uri="{9D8B030D-6E8A-4147-A177-3AD203B41FA5}">
                      <a16:colId xmlns:a16="http://schemas.microsoft.com/office/drawing/2014/main" val="3846085024"/>
                    </a:ext>
                  </a:extLst>
                </a:gridCol>
              </a:tblGrid>
              <a:tr h="683145">
                <a:tc>
                  <a:txBody>
                    <a:bodyPr/>
                    <a:lstStyle/>
                    <a:p>
                      <a:r>
                        <a:rPr lang="hr-HR" dirty="0"/>
                        <a:t>Broj računa</a:t>
                      </a:r>
                    </a:p>
                  </a:txBody>
                  <a:tcPr/>
                </a:tc>
                <a:tc>
                  <a:txBody>
                    <a:bodyPr/>
                    <a:lstStyle/>
                    <a:p>
                      <a:r>
                        <a:rPr lang="hr-HR" dirty="0"/>
                        <a:t>Naziv računa</a:t>
                      </a:r>
                    </a:p>
                  </a:txBody>
                  <a:tcPr/>
                </a:tc>
                <a:tc>
                  <a:txBody>
                    <a:bodyPr/>
                    <a:lstStyle/>
                    <a:p>
                      <a:r>
                        <a:rPr lang="hr-HR" dirty="0"/>
                        <a:t>Stanje na 31.12.2025.</a:t>
                      </a:r>
                    </a:p>
                  </a:txBody>
                  <a:tcPr/>
                </a:tc>
                <a:extLst>
                  <a:ext uri="{0D108BD9-81ED-4DB2-BD59-A6C34878D82A}">
                    <a16:rowId xmlns:a16="http://schemas.microsoft.com/office/drawing/2014/main" val="405582270"/>
                  </a:ext>
                </a:extLst>
              </a:tr>
              <a:tr h="334772">
                <a:tc>
                  <a:txBody>
                    <a:bodyPr/>
                    <a:lstStyle/>
                    <a:p>
                      <a:r>
                        <a:rPr lang="hr-HR" sz="1200" dirty="0"/>
                        <a:t>922110</a:t>
                      </a:r>
                    </a:p>
                  </a:txBody>
                  <a:tcPr/>
                </a:tc>
                <a:tc>
                  <a:txBody>
                    <a:bodyPr/>
                    <a:lstStyle/>
                    <a:p>
                      <a:r>
                        <a:rPr lang="hr-HR" sz="1200" dirty="0"/>
                        <a:t>Višak prihoda poslovanja</a:t>
                      </a:r>
                    </a:p>
                  </a:txBody>
                  <a:tcPr/>
                </a:tc>
                <a:tc>
                  <a:txBody>
                    <a:bodyPr/>
                    <a:lstStyle/>
                    <a:p>
                      <a:r>
                        <a:rPr lang="hr-HR" sz="1200" dirty="0"/>
                        <a:t> 3.180.028,74</a:t>
                      </a:r>
                    </a:p>
                  </a:txBody>
                  <a:tcPr/>
                </a:tc>
                <a:extLst>
                  <a:ext uri="{0D108BD9-81ED-4DB2-BD59-A6C34878D82A}">
                    <a16:rowId xmlns:a16="http://schemas.microsoft.com/office/drawing/2014/main" val="1942197871"/>
                  </a:ext>
                </a:extLst>
              </a:tr>
              <a:tr h="384397">
                <a:tc>
                  <a:txBody>
                    <a:bodyPr/>
                    <a:lstStyle/>
                    <a:p>
                      <a:r>
                        <a:rPr lang="hr-HR" sz="1200" dirty="0"/>
                        <a:t>922130</a:t>
                      </a:r>
                    </a:p>
                  </a:txBody>
                  <a:tcPr/>
                </a:tc>
                <a:tc>
                  <a:txBody>
                    <a:bodyPr/>
                    <a:lstStyle/>
                    <a:p>
                      <a:r>
                        <a:rPr lang="hr-HR" sz="1200" dirty="0"/>
                        <a:t>Višak primitaka od fin. imovine</a:t>
                      </a:r>
                    </a:p>
                  </a:txBody>
                  <a:tcPr/>
                </a:tc>
                <a:tc>
                  <a:txBody>
                    <a:bodyPr/>
                    <a:lstStyle/>
                    <a:p>
                      <a:r>
                        <a:rPr lang="hr-HR" sz="1200" dirty="0"/>
                        <a:t>77.558,69</a:t>
                      </a:r>
                    </a:p>
                  </a:txBody>
                  <a:tcPr/>
                </a:tc>
                <a:extLst>
                  <a:ext uri="{0D108BD9-81ED-4DB2-BD59-A6C34878D82A}">
                    <a16:rowId xmlns:a16="http://schemas.microsoft.com/office/drawing/2014/main" val="347922268"/>
                  </a:ext>
                </a:extLst>
              </a:tr>
              <a:tr h="384397">
                <a:tc>
                  <a:txBody>
                    <a:bodyPr/>
                    <a:lstStyle/>
                    <a:p>
                      <a:r>
                        <a:rPr lang="hr-HR" sz="1200" dirty="0"/>
                        <a:t>922230</a:t>
                      </a:r>
                    </a:p>
                  </a:txBody>
                  <a:tcPr/>
                </a:tc>
                <a:tc>
                  <a:txBody>
                    <a:bodyPr/>
                    <a:lstStyle/>
                    <a:p>
                      <a:r>
                        <a:rPr lang="hr-HR" sz="1200" dirty="0"/>
                        <a:t>Manjak primitaka od fin. imovine</a:t>
                      </a:r>
                    </a:p>
                  </a:txBody>
                  <a:tcPr/>
                </a:tc>
                <a:tc>
                  <a:txBody>
                    <a:bodyPr/>
                    <a:lstStyle/>
                    <a:p>
                      <a:r>
                        <a:rPr lang="hr-HR" sz="1200" dirty="0"/>
                        <a:t>128.229,76</a:t>
                      </a:r>
                    </a:p>
                  </a:txBody>
                  <a:tcPr/>
                </a:tc>
                <a:extLst>
                  <a:ext uri="{0D108BD9-81ED-4DB2-BD59-A6C34878D82A}">
                    <a16:rowId xmlns:a16="http://schemas.microsoft.com/office/drawing/2014/main" val="695085293"/>
                  </a:ext>
                </a:extLst>
              </a:tr>
              <a:tr h="384397">
                <a:tc>
                  <a:txBody>
                    <a:bodyPr/>
                    <a:lstStyle/>
                    <a:p>
                      <a:r>
                        <a:rPr lang="hr-HR" sz="1200" dirty="0"/>
                        <a:t>922220</a:t>
                      </a:r>
                    </a:p>
                  </a:txBody>
                  <a:tcPr/>
                </a:tc>
                <a:tc>
                  <a:txBody>
                    <a:bodyPr/>
                    <a:lstStyle/>
                    <a:p>
                      <a:r>
                        <a:rPr lang="hr-HR" sz="1200" dirty="0"/>
                        <a:t>Manjak prihoda od nefin. imovine</a:t>
                      </a:r>
                    </a:p>
                  </a:txBody>
                  <a:tcPr/>
                </a:tc>
                <a:tc>
                  <a:txBody>
                    <a:bodyPr/>
                    <a:lstStyle/>
                    <a:p>
                      <a:r>
                        <a:rPr lang="hr-HR" sz="1200" dirty="0"/>
                        <a:t>2.073.229,55</a:t>
                      </a:r>
                    </a:p>
                  </a:txBody>
                  <a:tcPr/>
                </a:tc>
                <a:extLst>
                  <a:ext uri="{0D108BD9-81ED-4DB2-BD59-A6C34878D82A}">
                    <a16:rowId xmlns:a16="http://schemas.microsoft.com/office/drawing/2014/main" val="2214230908"/>
                  </a:ext>
                </a:extLst>
              </a:tr>
              <a:tr h="384397">
                <a:tc>
                  <a:txBody>
                    <a:bodyPr/>
                    <a:lstStyle/>
                    <a:p>
                      <a:r>
                        <a:rPr lang="hr-HR" sz="1200" dirty="0"/>
                        <a:t>922</a:t>
                      </a:r>
                    </a:p>
                  </a:txBody>
                  <a:tcPr/>
                </a:tc>
                <a:tc>
                  <a:txBody>
                    <a:bodyPr/>
                    <a:lstStyle/>
                    <a:p>
                      <a:r>
                        <a:rPr lang="hr-HR" sz="1200" dirty="0"/>
                        <a:t>Rezultat poslovanja</a:t>
                      </a:r>
                    </a:p>
                  </a:txBody>
                  <a:tcPr/>
                </a:tc>
                <a:tc>
                  <a:txBody>
                    <a:bodyPr/>
                    <a:lstStyle/>
                    <a:p>
                      <a:r>
                        <a:rPr lang="hr-HR" sz="1200" b="1" dirty="0"/>
                        <a:t>1.056.128,12</a:t>
                      </a:r>
                    </a:p>
                  </a:txBody>
                  <a:tcPr/>
                </a:tc>
                <a:extLst>
                  <a:ext uri="{0D108BD9-81ED-4DB2-BD59-A6C34878D82A}">
                    <a16:rowId xmlns:a16="http://schemas.microsoft.com/office/drawing/2014/main" val="2393505117"/>
                  </a:ext>
                </a:extLst>
              </a:tr>
            </a:tbl>
          </a:graphicData>
        </a:graphic>
      </p:graphicFrame>
      <p:pic>
        <p:nvPicPr>
          <p:cNvPr id="8" name="Slika 7">
            <a:extLst>
              <a:ext uri="{FF2B5EF4-FFF2-40B4-BE49-F238E27FC236}">
                <a16:creationId xmlns:a16="http://schemas.microsoft.com/office/drawing/2014/main" id="{C241A5AD-F8EE-E8B9-D36A-9F575E5786FC}"/>
              </a:ext>
            </a:extLst>
          </p:cNvPr>
          <p:cNvPicPr>
            <a:picLocks noChangeAspect="1"/>
          </p:cNvPicPr>
          <p:nvPr/>
        </p:nvPicPr>
        <p:blipFill>
          <a:blip r:embed="rId2"/>
          <a:stretch>
            <a:fillRect/>
          </a:stretch>
        </p:blipFill>
        <p:spPr>
          <a:xfrm>
            <a:off x="10816626" y="387042"/>
            <a:ext cx="999831" cy="1237595"/>
          </a:xfrm>
          <a:prstGeom prst="rect">
            <a:avLst/>
          </a:prstGeom>
        </p:spPr>
      </p:pic>
    </p:spTree>
    <p:extLst>
      <p:ext uri="{BB962C8B-B14F-4D97-AF65-F5344CB8AC3E}">
        <p14:creationId xmlns:p14="http://schemas.microsoft.com/office/powerpoint/2010/main" val="391780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CACC547D-2F33-A198-5BF5-0CCA9FCD5DFD}"/>
              </a:ext>
            </a:extLst>
          </p:cNvPr>
          <p:cNvSpPr>
            <a:spLocks noGrp="1"/>
          </p:cNvSpPr>
          <p:nvPr>
            <p:ph type="title"/>
          </p:nvPr>
        </p:nvSpPr>
        <p:spPr/>
        <p:txBody>
          <a:bodyPr/>
          <a:lstStyle/>
          <a:p>
            <a:r>
              <a:rPr lang="hr-HR" dirty="0"/>
              <a:t>HVALA NA PAŽNJI</a:t>
            </a:r>
          </a:p>
        </p:txBody>
      </p:sp>
      <p:sp>
        <p:nvSpPr>
          <p:cNvPr id="5" name="Rezervirano mjesto datuma 4">
            <a:extLst>
              <a:ext uri="{FF2B5EF4-FFF2-40B4-BE49-F238E27FC236}">
                <a16:creationId xmlns:a16="http://schemas.microsoft.com/office/drawing/2014/main" id="{04F3516F-E0B6-FF9D-A038-CD64D6CAE0BB}"/>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8" name="Slika 7">
            <a:extLst>
              <a:ext uri="{FF2B5EF4-FFF2-40B4-BE49-F238E27FC236}">
                <a16:creationId xmlns:a16="http://schemas.microsoft.com/office/drawing/2014/main" id="{223BFF3B-E3DA-46A5-A4F1-0C1AAB7012BA}"/>
              </a:ext>
            </a:extLst>
          </p:cNvPr>
          <p:cNvPicPr>
            <a:picLocks noChangeAspect="1"/>
          </p:cNvPicPr>
          <p:nvPr/>
        </p:nvPicPr>
        <p:blipFill>
          <a:blip r:embed="rId2"/>
          <a:stretch>
            <a:fillRect/>
          </a:stretch>
        </p:blipFill>
        <p:spPr>
          <a:xfrm>
            <a:off x="11192169" y="0"/>
            <a:ext cx="999831" cy="1237595"/>
          </a:xfrm>
          <a:prstGeom prst="rect">
            <a:avLst/>
          </a:prstGeom>
        </p:spPr>
      </p:pic>
    </p:spTree>
    <p:extLst>
      <p:ext uri="{BB962C8B-B14F-4D97-AF65-F5344CB8AC3E}">
        <p14:creationId xmlns:p14="http://schemas.microsoft.com/office/powerpoint/2010/main" val="72588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7EE5B0-925C-7DB8-7444-B7C1D276A557}"/>
              </a:ext>
            </a:extLst>
          </p:cNvPr>
          <p:cNvSpPr>
            <a:spLocks noGrp="1"/>
          </p:cNvSpPr>
          <p:nvPr>
            <p:ph type="title"/>
          </p:nvPr>
        </p:nvSpPr>
        <p:spPr/>
        <p:txBody>
          <a:bodyPr/>
          <a:lstStyle/>
          <a:p>
            <a:r>
              <a:rPr lang="hr-HR" dirty="0"/>
              <a:t>Godišnji izvještaj o izvršenju proračuna</a:t>
            </a:r>
          </a:p>
        </p:txBody>
      </p:sp>
      <p:sp>
        <p:nvSpPr>
          <p:cNvPr id="3" name="Rezervirano mjesto sadržaja 2">
            <a:extLst>
              <a:ext uri="{FF2B5EF4-FFF2-40B4-BE49-F238E27FC236}">
                <a16:creationId xmlns:a16="http://schemas.microsoft.com/office/drawing/2014/main" id="{10A8C5D7-4A80-6E07-FD4D-55474DBC38EB}"/>
              </a:ext>
            </a:extLst>
          </p:cNvPr>
          <p:cNvSpPr>
            <a:spLocks noGrp="1"/>
          </p:cNvSpPr>
          <p:nvPr>
            <p:ph idx="1"/>
          </p:nvPr>
        </p:nvSpPr>
        <p:spPr/>
        <p:txBody>
          <a:bodyPr>
            <a:normAutofit fontScale="92500" lnSpcReduction="10000"/>
          </a:bodyPr>
          <a:lstStyle/>
          <a:p>
            <a:r>
              <a:rPr lang="hr-HR" dirty="0"/>
              <a:t>Temeljem članka 89. stavak 2. Zakona o proračunu (NN 144/21) i članka 55. stavak 3. Pravilnika o polugodišnjem i godišnjem izvještaju o izvršenju proračuna (NN 85/23), Načelnik podnosi predstavničkom tijelu na donošenje Godišnji izvještaj o izvršenju proračuna do 31. svibnja tekuće godine za 2025. godinu.</a:t>
            </a:r>
          </a:p>
          <a:p>
            <a:r>
              <a:rPr lang="hr-HR" sz="1600" dirty="0"/>
              <a:t>Godišnji  izvještaj o izvršenju Proračuna Općine Marija Bistrica sadrži propisane dijelove iz članka 4. Pravilnika, i to:</a:t>
            </a:r>
          </a:p>
          <a:p>
            <a:pPr lvl="1"/>
            <a:r>
              <a:rPr lang="hr-HR" sz="1400" dirty="0"/>
              <a:t>Opći dio proračuna koji čini Račun prihoda i rashoda i Račun financiranja na razini odjeljka ekonomske klasifikacije,</a:t>
            </a:r>
          </a:p>
          <a:p>
            <a:pPr lvl="1"/>
            <a:r>
              <a:rPr lang="hr-HR" sz="1400" dirty="0"/>
              <a:t>Posebni dio proračuna po organizacijskoj i programskoj klasifikaciji na razini odjeljka ekonomske klasifikacije,</a:t>
            </a:r>
          </a:p>
          <a:p>
            <a:pPr lvl="1"/>
            <a:r>
              <a:rPr lang="hr-HR" sz="1400" dirty="0"/>
              <a:t>Obrazloženje</a:t>
            </a:r>
          </a:p>
          <a:p>
            <a:pPr lvl="1"/>
            <a:r>
              <a:rPr lang="hr-HR" sz="1400" dirty="0"/>
              <a:t>Posebne izvještaje:	</a:t>
            </a:r>
          </a:p>
          <a:p>
            <a:pPr lvl="2"/>
            <a:r>
              <a:rPr lang="hr-HR" sz="1300" dirty="0"/>
              <a:t>Izvještaj o zaduživanju na domaćem i stranom tržištu novca i kapitala,</a:t>
            </a:r>
          </a:p>
          <a:p>
            <a:pPr lvl="2"/>
            <a:r>
              <a:rPr lang="hr-HR" sz="1300" dirty="0"/>
              <a:t>Izvještaj o korištenju proračunske zalihe, </a:t>
            </a:r>
          </a:p>
          <a:p>
            <a:pPr lvl="2"/>
            <a:r>
              <a:rPr lang="hr-HR" sz="1300" dirty="0"/>
              <a:t>Izvještaj o danim državnim jamstvima i izdacima po državnim jamstvima,</a:t>
            </a:r>
          </a:p>
          <a:p>
            <a:pPr lvl="2"/>
            <a:r>
              <a:rPr lang="hr-HR" sz="1300" dirty="0"/>
              <a:t>Izvještaj o korištenju sredstava fondova Europske unije,</a:t>
            </a:r>
          </a:p>
          <a:p>
            <a:pPr lvl="2"/>
            <a:r>
              <a:rPr lang="hr-HR" sz="1300" dirty="0"/>
              <a:t>Izvještaj o danim zajmovima i potraživanjima po danim zajmovima,</a:t>
            </a:r>
          </a:p>
          <a:p>
            <a:pPr lvl="2"/>
            <a:r>
              <a:rPr lang="hr-HR" sz="1300" dirty="0"/>
              <a:t>Izvještaj o stanju potraživanja i dospjelih obveza te o stanju potencijalnih obveza po osnovi sudskih sporova.</a:t>
            </a:r>
          </a:p>
          <a:p>
            <a:endParaRPr lang="hr-HR" dirty="0"/>
          </a:p>
        </p:txBody>
      </p:sp>
      <p:sp>
        <p:nvSpPr>
          <p:cNvPr id="4" name="Rezervirano mjesto datuma 3">
            <a:extLst>
              <a:ext uri="{FF2B5EF4-FFF2-40B4-BE49-F238E27FC236}">
                <a16:creationId xmlns:a16="http://schemas.microsoft.com/office/drawing/2014/main" id="{5CA54D5B-6DA1-9E86-2B2C-96923BE9187A}"/>
              </a:ext>
            </a:extLst>
          </p:cNvPr>
          <p:cNvSpPr>
            <a:spLocks noGrp="1"/>
          </p:cNvSpPr>
          <p:nvPr>
            <p:ph type="dt" sz="half" idx="10"/>
          </p:nvPr>
        </p:nvSpPr>
        <p:spPr/>
        <p:txBody>
          <a:bodyPr/>
          <a:lstStyle/>
          <a:p>
            <a:pPr rtl="0"/>
            <a:fld id="{6F9314C8-ED56-4756-B0CD-6D712BE27B48}" type="datetime1">
              <a:rPr lang="sr-Latn-RS" smtClean="0"/>
              <a:t>28.4.2026.</a:t>
            </a:fld>
            <a:endParaRPr lang="en-US"/>
          </a:p>
        </p:txBody>
      </p:sp>
      <p:pic>
        <p:nvPicPr>
          <p:cNvPr id="5" name="Slika 4">
            <a:extLst>
              <a:ext uri="{FF2B5EF4-FFF2-40B4-BE49-F238E27FC236}">
                <a16:creationId xmlns:a16="http://schemas.microsoft.com/office/drawing/2014/main" id="{5ADF1AE3-C77D-7DA5-4317-4677F616D4E0}"/>
              </a:ext>
            </a:extLst>
          </p:cNvPr>
          <p:cNvPicPr>
            <a:picLocks noChangeAspect="1"/>
          </p:cNvPicPr>
          <p:nvPr/>
        </p:nvPicPr>
        <p:blipFill>
          <a:blip r:embed="rId2"/>
          <a:stretch>
            <a:fillRect/>
          </a:stretch>
        </p:blipFill>
        <p:spPr>
          <a:xfrm>
            <a:off x="10808000" y="390375"/>
            <a:ext cx="999831" cy="1237595"/>
          </a:xfrm>
          <a:prstGeom prst="rect">
            <a:avLst/>
          </a:prstGeom>
        </p:spPr>
      </p:pic>
    </p:spTree>
    <p:extLst>
      <p:ext uri="{BB962C8B-B14F-4D97-AF65-F5344CB8AC3E}">
        <p14:creationId xmlns:p14="http://schemas.microsoft.com/office/powerpoint/2010/main" val="283240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76D01E-25A0-62D5-C26E-5D407474B1FB}"/>
              </a:ext>
            </a:extLst>
          </p:cNvPr>
          <p:cNvSpPr>
            <a:spLocks noGrp="1"/>
          </p:cNvSpPr>
          <p:nvPr>
            <p:ph type="title"/>
          </p:nvPr>
        </p:nvSpPr>
        <p:spPr/>
        <p:txBody>
          <a:bodyPr/>
          <a:lstStyle/>
          <a:p>
            <a:r>
              <a:rPr lang="hr-HR" dirty="0"/>
              <a:t>Proračun 2025. tijek</a:t>
            </a:r>
          </a:p>
        </p:txBody>
      </p:sp>
      <p:sp>
        <p:nvSpPr>
          <p:cNvPr id="3" name="Rezervirano mjesto sadržaja 2">
            <a:extLst>
              <a:ext uri="{FF2B5EF4-FFF2-40B4-BE49-F238E27FC236}">
                <a16:creationId xmlns:a16="http://schemas.microsoft.com/office/drawing/2014/main" id="{988EC924-B1B1-98A1-4A06-CF432FE709F8}"/>
              </a:ext>
            </a:extLst>
          </p:cNvPr>
          <p:cNvSpPr>
            <a:spLocks noGrp="1"/>
          </p:cNvSpPr>
          <p:nvPr>
            <p:ph idx="1"/>
          </p:nvPr>
        </p:nvSpPr>
        <p:spPr/>
        <p:txBody>
          <a:bodyPr/>
          <a:lstStyle/>
          <a:p>
            <a:pPr lvl="0"/>
            <a:r>
              <a:rPr lang="hr-HR" dirty="0"/>
              <a:t>Proračun Općine Marija Bistrica za 2025. godinu, donesen je na 28. sjednici Općinskog vijeća održanoj 19. prosinca 2024. godine u vrijednosti plana od 13.678,819,37 EUR. </a:t>
            </a:r>
          </a:p>
          <a:p>
            <a:pPr lvl="0"/>
            <a:r>
              <a:rPr lang="hr-HR" dirty="0"/>
              <a:t>Prva izmjena Plana iznosila 10.852.870,12 EUR, te je donesena na 2. sjednici Općinskog vijeća saziv 2025/29. </a:t>
            </a:r>
          </a:p>
          <a:p>
            <a:pPr lvl="0"/>
            <a:r>
              <a:rPr lang="hr-HR" dirty="0"/>
              <a:t>Druga izmjena Plana iznosila je 10.903.044,37 EUR, te je donesena na 4. sjednici Općinskog vijeća saziv 2025/29.</a:t>
            </a:r>
          </a:p>
          <a:p>
            <a:pPr lvl="0"/>
            <a:r>
              <a:rPr lang="hr-HR" dirty="0"/>
              <a:t>Treća izmjena Plana iznosila je 7.187.931,36 eura, te je donesena na 6. sjednici Općinskog vijeća saziv 2025/29.</a:t>
            </a:r>
          </a:p>
          <a:p>
            <a:endParaRPr lang="hr-HR" dirty="0"/>
          </a:p>
        </p:txBody>
      </p:sp>
      <p:sp>
        <p:nvSpPr>
          <p:cNvPr id="4" name="Rezervirano mjesto datuma 3">
            <a:extLst>
              <a:ext uri="{FF2B5EF4-FFF2-40B4-BE49-F238E27FC236}">
                <a16:creationId xmlns:a16="http://schemas.microsoft.com/office/drawing/2014/main" id="{85D52D47-1527-48FD-1B81-039F6C2E9D27}"/>
              </a:ext>
            </a:extLst>
          </p:cNvPr>
          <p:cNvSpPr>
            <a:spLocks noGrp="1"/>
          </p:cNvSpPr>
          <p:nvPr>
            <p:ph type="dt" sz="half" idx="10"/>
          </p:nvPr>
        </p:nvSpPr>
        <p:spPr/>
        <p:txBody>
          <a:bodyPr/>
          <a:lstStyle/>
          <a:p>
            <a:pPr rtl="0"/>
            <a:fld id="{6F9314C8-ED56-4756-B0CD-6D712BE27B48}" type="datetime1">
              <a:rPr lang="sr-Latn-RS" smtClean="0"/>
              <a:t>28.4.2026.</a:t>
            </a:fld>
            <a:endParaRPr lang="en-US"/>
          </a:p>
        </p:txBody>
      </p:sp>
      <p:pic>
        <p:nvPicPr>
          <p:cNvPr id="5" name="Slika 4">
            <a:extLst>
              <a:ext uri="{FF2B5EF4-FFF2-40B4-BE49-F238E27FC236}">
                <a16:creationId xmlns:a16="http://schemas.microsoft.com/office/drawing/2014/main" id="{656DAE7B-931E-919D-07CD-E478B2A5ADE9}"/>
              </a:ext>
            </a:extLst>
          </p:cNvPr>
          <p:cNvPicPr>
            <a:picLocks noChangeAspect="1"/>
          </p:cNvPicPr>
          <p:nvPr/>
        </p:nvPicPr>
        <p:blipFill>
          <a:blip r:embed="rId2"/>
          <a:stretch>
            <a:fillRect/>
          </a:stretch>
        </p:blipFill>
        <p:spPr>
          <a:xfrm>
            <a:off x="10816626" y="390376"/>
            <a:ext cx="999831" cy="1237595"/>
          </a:xfrm>
          <a:prstGeom prst="rect">
            <a:avLst/>
          </a:prstGeom>
        </p:spPr>
      </p:pic>
    </p:spTree>
    <p:extLst>
      <p:ext uri="{BB962C8B-B14F-4D97-AF65-F5344CB8AC3E}">
        <p14:creationId xmlns:p14="http://schemas.microsoft.com/office/powerpoint/2010/main" val="429430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C1C23B-1308-E57F-F6FA-3E1771702E2D}"/>
              </a:ext>
            </a:extLst>
          </p:cNvPr>
          <p:cNvSpPr>
            <a:spLocks noGrp="1"/>
          </p:cNvSpPr>
          <p:nvPr>
            <p:ph type="title"/>
          </p:nvPr>
        </p:nvSpPr>
        <p:spPr/>
        <p:txBody>
          <a:bodyPr/>
          <a:lstStyle/>
          <a:p>
            <a:r>
              <a:rPr lang="hr-HR" dirty="0"/>
              <a:t>Opći dio proračuna</a:t>
            </a:r>
          </a:p>
        </p:txBody>
      </p:sp>
      <p:graphicFrame>
        <p:nvGraphicFramePr>
          <p:cNvPr id="6" name="Rezervirano mjesto sadržaja 5">
            <a:extLst>
              <a:ext uri="{FF2B5EF4-FFF2-40B4-BE49-F238E27FC236}">
                <a16:creationId xmlns:a16="http://schemas.microsoft.com/office/drawing/2014/main" id="{2EACAE5A-1970-03AD-4D5F-2024DCC7C993}"/>
              </a:ext>
            </a:extLst>
          </p:cNvPr>
          <p:cNvGraphicFramePr>
            <a:graphicFrameLocks noGrp="1"/>
          </p:cNvGraphicFramePr>
          <p:nvPr>
            <p:ph idx="1"/>
          </p:nvPr>
        </p:nvGraphicFramePr>
        <p:xfrm>
          <a:off x="1263650" y="2494756"/>
          <a:ext cx="9664700" cy="2914650"/>
        </p:xfrm>
        <a:graphic>
          <a:graphicData uri="http://schemas.openxmlformats.org/drawingml/2006/table">
            <a:tbl>
              <a:tblPr>
                <a:tableStyleId>{5C22544A-7EE6-4342-B048-85BDC9FD1C3A}</a:tableStyleId>
              </a:tblPr>
              <a:tblGrid>
                <a:gridCol w="6019800">
                  <a:extLst>
                    <a:ext uri="{9D8B030D-6E8A-4147-A177-3AD203B41FA5}">
                      <a16:colId xmlns:a16="http://schemas.microsoft.com/office/drawing/2014/main" val="3054402374"/>
                    </a:ext>
                  </a:extLst>
                </a:gridCol>
                <a:gridCol w="774700">
                  <a:extLst>
                    <a:ext uri="{9D8B030D-6E8A-4147-A177-3AD203B41FA5}">
                      <a16:colId xmlns:a16="http://schemas.microsoft.com/office/drawing/2014/main" val="1651079542"/>
                    </a:ext>
                  </a:extLst>
                </a:gridCol>
                <a:gridCol w="850900">
                  <a:extLst>
                    <a:ext uri="{9D8B030D-6E8A-4147-A177-3AD203B41FA5}">
                      <a16:colId xmlns:a16="http://schemas.microsoft.com/office/drawing/2014/main" val="1254858461"/>
                    </a:ext>
                  </a:extLst>
                </a:gridCol>
                <a:gridCol w="800100">
                  <a:extLst>
                    <a:ext uri="{9D8B030D-6E8A-4147-A177-3AD203B41FA5}">
                      <a16:colId xmlns:a16="http://schemas.microsoft.com/office/drawing/2014/main" val="392588677"/>
                    </a:ext>
                  </a:extLst>
                </a:gridCol>
                <a:gridCol w="609600">
                  <a:extLst>
                    <a:ext uri="{9D8B030D-6E8A-4147-A177-3AD203B41FA5}">
                      <a16:colId xmlns:a16="http://schemas.microsoft.com/office/drawing/2014/main" val="2444970536"/>
                    </a:ext>
                  </a:extLst>
                </a:gridCol>
                <a:gridCol w="609600">
                  <a:extLst>
                    <a:ext uri="{9D8B030D-6E8A-4147-A177-3AD203B41FA5}">
                      <a16:colId xmlns:a16="http://schemas.microsoft.com/office/drawing/2014/main" val="698166646"/>
                    </a:ext>
                  </a:extLst>
                </a:gridCol>
              </a:tblGrid>
              <a:tr h="323850">
                <a:tc>
                  <a:txBody>
                    <a:bodyPr/>
                    <a:lstStyle/>
                    <a:p>
                      <a:pPr algn="ctr" fontAlgn="b">
                        <a:buNone/>
                      </a:pPr>
                      <a:r>
                        <a:rPr lang="hr-HR" sz="1000" u="none" strike="noStrike">
                          <a:effectLst/>
                        </a:rPr>
                        <a:t>Račun / opis</a:t>
                      </a:r>
                      <a:endParaRPr lang="hr-HR" sz="1000" b="1" i="0" u="none" strike="noStrike">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Izvršenje 2024.</a:t>
                      </a:r>
                      <a:endParaRPr lang="hr-HR" sz="1000" b="1" i="0" u="none" strike="noStrike">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Izvorni plan 2025.</a:t>
                      </a:r>
                      <a:endParaRPr lang="hr-HR" sz="1000" b="1" i="0" u="none" strike="noStrike">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Izvršenje 2025.</a:t>
                      </a:r>
                      <a:endParaRPr lang="hr-HR" sz="1000" b="1" i="0" u="none" strike="noStrike">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Indeks  3/1</a:t>
                      </a:r>
                      <a:endParaRPr lang="hr-HR" sz="1000" b="1" i="0" u="none" strike="noStrike">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Indeks  3/2</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396711834"/>
                  </a:ext>
                </a:extLst>
              </a:tr>
              <a:tr h="161925">
                <a:tc>
                  <a:txBody>
                    <a:bodyPr/>
                    <a:lstStyle/>
                    <a:p>
                      <a:pPr algn="l" fontAlgn="b">
                        <a:buNone/>
                      </a:pPr>
                      <a:r>
                        <a:rPr lang="hr-HR" sz="1000" u="none" strike="noStrike">
                          <a:effectLst/>
                        </a:rPr>
                        <a:t>A. RAČUN PRIHODA I RASHODA</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1</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2</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3</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4</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hr-HR" sz="1000" u="none" strike="noStrike">
                          <a:effectLst/>
                        </a:rPr>
                        <a:t>5</a:t>
                      </a:r>
                      <a:endParaRPr lang="hr-HR" sz="1000" b="1"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93872368"/>
                  </a:ext>
                </a:extLst>
              </a:tr>
              <a:tr h="161925">
                <a:tc>
                  <a:txBody>
                    <a:bodyPr/>
                    <a:lstStyle/>
                    <a:p>
                      <a:pPr algn="l" fontAlgn="b">
                        <a:buNone/>
                      </a:pPr>
                      <a:r>
                        <a:rPr lang="hr-HR" sz="1000" u="none" strike="noStrike">
                          <a:effectLst/>
                        </a:rPr>
                        <a:t>6 Prihodi poslovanja</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5.303.228,67</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6.657.802,46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5.972.320,99</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112,62%</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89,70%</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345585657"/>
                  </a:ext>
                </a:extLst>
              </a:tr>
              <a:tr h="161925">
                <a:tc>
                  <a:txBody>
                    <a:bodyPr/>
                    <a:lstStyle/>
                    <a:p>
                      <a:pPr algn="l" fontAlgn="b">
                        <a:buNone/>
                      </a:pPr>
                      <a:r>
                        <a:rPr lang="pl-PL" sz="1000" u="none" strike="noStrike">
                          <a:effectLst/>
                        </a:rPr>
                        <a:t>7 Prihodi od prodaje nefinancijske imovine</a:t>
                      </a:r>
                      <a:endParaRPr lang="pl-PL"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1.620,25</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6.000,00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3.000,00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185,16%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50,00%</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29863586"/>
                  </a:ext>
                </a:extLst>
              </a:tr>
              <a:tr h="161925">
                <a:tc>
                  <a:txBody>
                    <a:bodyPr/>
                    <a:lstStyle/>
                    <a:p>
                      <a:pPr algn="l" fontAlgn="b">
                        <a:buNone/>
                      </a:pPr>
                      <a:r>
                        <a:rPr lang="hr-HR" sz="1000" u="none" strike="noStrike">
                          <a:effectLst/>
                        </a:rPr>
                        <a:t> UKUPNI PRIHODI</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5.304.848,92</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6.663.802,46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5.975.320,99</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112,64%</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89,67%</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459089734"/>
                  </a:ext>
                </a:extLst>
              </a:tr>
              <a:tr h="161925">
                <a:tc>
                  <a:txBody>
                    <a:bodyPr/>
                    <a:lstStyle/>
                    <a:p>
                      <a:pPr algn="l" fontAlgn="b">
                        <a:buNone/>
                      </a:pPr>
                      <a:r>
                        <a:rPr lang="hr-HR" sz="1000" u="none" strike="noStrike">
                          <a:effectLst/>
                        </a:rPr>
                        <a:t>3 Rashodi poslovanja</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4.015.825,73</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5.650.408,53</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4.838.586,54</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120,49%</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85,63%</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474828877"/>
                  </a:ext>
                </a:extLst>
              </a:tr>
              <a:tr h="161925">
                <a:tc>
                  <a:txBody>
                    <a:bodyPr/>
                    <a:lstStyle/>
                    <a:p>
                      <a:pPr algn="l" fontAlgn="b">
                        <a:buNone/>
                      </a:pPr>
                      <a:r>
                        <a:rPr lang="hr-HR" sz="1000" u="none" strike="noStrike">
                          <a:effectLst/>
                        </a:rPr>
                        <a:t>4 Rashodi za nabavu nefinancijske imovine</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1.099.266,02</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1.401.709,83</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1.251.575,16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113,86%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89,29%</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480886928"/>
                  </a:ext>
                </a:extLst>
              </a:tr>
              <a:tr h="161925">
                <a:tc>
                  <a:txBody>
                    <a:bodyPr/>
                    <a:lstStyle/>
                    <a:p>
                      <a:pPr algn="l" fontAlgn="b">
                        <a:buNone/>
                      </a:pPr>
                      <a:r>
                        <a:rPr lang="hr-HR" sz="1000" u="none" strike="noStrike">
                          <a:effectLst/>
                        </a:rPr>
                        <a:t> UKUPNI RASHODI</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5.115.091,75</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7.052.118,36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6.090.161,70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119,06%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86,36%</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731652688"/>
                  </a:ext>
                </a:extLst>
              </a:tr>
              <a:tr h="161925">
                <a:tc>
                  <a:txBody>
                    <a:bodyPr/>
                    <a:lstStyle/>
                    <a:p>
                      <a:pPr algn="l" fontAlgn="b">
                        <a:buNone/>
                      </a:pPr>
                      <a:r>
                        <a:rPr lang="hr-HR" sz="1000" u="none" strike="noStrike">
                          <a:effectLst/>
                        </a:rPr>
                        <a:t> VIŠAK / MANJAK</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189.757,17</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-388.315,90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-114.840,71</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-60,52%</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29,57%</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307100399"/>
                  </a:ext>
                </a:extLst>
              </a:tr>
              <a:tr h="161925">
                <a:tc>
                  <a:txBody>
                    <a:bodyPr/>
                    <a:lstStyle/>
                    <a:p>
                      <a:pPr algn="l" fontAlgn="b">
                        <a:buNone/>
                      </a:pPr>
                      <a:r>
                        <a:rPr lang="hr-HR" sz="1000" u="none" strike="noStrike">
                          <a:effectLst/>
                        </a:rPr>
                        <a:t>B. RAČUN ZADUŽIVANJA / FINANCIRANJA</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11741221"/>
                  </a:ext>
                </a:extLst>
              </a:tr>
              <a:tr h="161925">
                <a:tc>
                  <a:txBody>
                    <a:bodyPr/>
                    <a:lstStyle/>
                    <a:p>
                      <a:pPr algn="l" fontAlgn="b">
                        <a:buNone/>
                      </a:pPr>
                      <a:r>
                        <a:rPr lang="hr-HR" sz="1000" u="none" strike="noStrike">
                          <a:effectLst/>
                        </a:rPr>
                        <a:t>8 Primici od financijske imovine i zaduživanja</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206.528,00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206.527,60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100,00%</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3871070"/>
                  </a:ext>
                </a:extLst>
              </a:tr>
              <a:tr h="161925">
                <a:tc>
                  <a:txBody>
                    <a:bodyPr/>
                    <a:lstStyle/>
                    <a:p>
                      <a:pPr algn="l" fontAlgn="b">
                        <a:buNone/>
                      </a:pPr>
                      <a:r>
                        <a:rPr lang="pl-PL" sz="1000" u="none" strike="noStrike">
                          <a:effectLst/>
                        </a:rPr>
                        <a:t>5 Izdaci za financijsku imovinu i otplate zajmova</a:t>
                      </a:r>
                      <a:endParaRPr lang="pl-PL"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128.229,76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135.813,00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128.968,91</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100,58%</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94,96%</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843979897"/>
                  </a:ext>
                </a:extLst>
              </a:tr>
              <a:tr h="161925">
                <a:tc>
                  <a:txBody>
                    <a:bodyPr/>
                    <a:lstStyle/>
                    <a:p>
                      <a:pPr algn="l" fontAlgn="b">
                        <a:buNone/>
                      </a:pPr>
                      <a:r>
                        <a:rPr lang="hr-HR" sz="1000" u="none" strike="noStrike">
                          <a:effectLst/>
                        </a:rPr>
                        <a:t> NETO ZADUŽIVANJE</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-128.229,76</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70.715,00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dirty="0">
                          <a:effectLst/>
                        </a:rPr>
                        <a:t>77.558,69</a:t>
                      </a:r>
                      <a:endParaRPr lang="hr-HR" sz="1000" b="1" i="0" u="none" strike="noStrike" dirty="0">
                        <a:effectLst/>
                        <a:latin typeface="Arial" panose="020B0604020202020204" pitchFamily="34" charset="0"/>
                      </a:endParaRPr>
                    </a:p>
                  </a:txBody>
                  <a:tcPr marL="9525" marR="9525" marT="9525" marB="0" anchor="b"/>
                </a:tc>
                <a:tc>
                  <a:txBody>
                    <a:bodyPr/>
                    <a:lstStyle/>
                    <a:p>
                      <a:pPr algn="r" fontAlgn="b">
                        <a:buNone/>
                      </a:pPr>
                      <a:r>
                        <a:rPr lang="hr-HR" sz="1000" u="none" strike="noStrike" dirty="0">
                          <a:effectLst/>
                        </a:rPr>
                        <a:t>-60,48%</a:t>
                      </a:r>
                      <a:endParaRPr lang="hr-HR" sz="1000" b="1" i="0" u="none" strike="noStrike" dirty="0">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109,68%</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392447440"/>
                  </a:ext>
                </a:extLst>
              </a:tr>
              <a:tr h="161925">
                <a:tc>
                  <a:txBody>
                    <a:bodyPr/>
                    <a:lstStyle/>
                    <a:p>
                      <a:pPr algn="l" fontAlgn="b">
                        <a:buNone/>
                      </a:pPr>
                      <a:r>
                        <a:rPr lang="hr-HR" sz="1000" u="none" strike="noStrike">
                          <a:effectLst/>
                        </a:rPr>
                        <a:t> UKUPNI DONOS VIŠKA / MANJKA IZ PRETHODNE(IH) GODINA</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 </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 </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985105176"/>
                  </a:ext>
                </a:extLst>
              </a:tr>
              <a:tr h="161925">
                <a:tc>
                  <a:txBody>
                    <a:bodyPr/>
                    <a:lstStyle/>
                    <a:p>
                      <a:pPr algn="l" fontAlgn="b">
                        <a:buNone/>
                      </a:pPr>
                      <a:r>
                        <a:rPr lang="hr-HR" sz="1000" u="none" strike="noStrike">
                          <a:effectLst/>
                        </a:rPr>
                        <a:t> VIŠAK / MANJAK IZ PRETHODNE(IH) GODINE KOJI ĆE SE POKRITI / RASPOREDITI</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317.600,90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82585584"/>
                  </a:ext>
                </a:extLst>
              </a:tr>
              <a:tr h="161925">
                <a:tc>
                  <a:txBody>
                    <a:bodyPr/>
                    <a:lstStyle/>
                    <a:p>
                      <a:pPr algn="l" fontAlgn="b">
                        <a:buNone/>
                      </a:pPr>
                      <a:r>
                        <a:rPr lang="hr-HR" sz="1000" u="none" strike="noStrike">
                          <a:effectLst/>
                        </a:rPr>
                        <a:t>VIŠAK / MANJAK + NETO ZADUŽIVANJE / FINANCIRANJE + KORIŠTENO U PRETHODNIM GODINAMA</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dirty="0">
                          <a:effectLst/>
                        </a:rPr>
                        <a:t> </a:t>
                      </a:r>
                      <a:endParaRPr lang="hr-HR" sz="1000" b="1" i="0" u="none" strike="noStrike" dirty="0">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tc>
                  <a:txBody>
                    <a:bodyPr/>
                    <a:lstStyle/>
                    <a:p>
                      <a:pPr algn="l" fontAlgn="b">
                        <a:buNone/>
                      </a:pPr>
                      <a:r>
                        <a:rPr lang="hr-HR" sz="1000" u="none" strike="noStrike">
                          <a:effectLst/>
                        </a:rPr>
                        <a:t> </a:t>
                      </a:r>
                      <a:endParaRPr lang="hr-HR" sz="1000" b="1"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76186864"/>
                  </a:ext>
                </a:extLst>
              </a:tr>
              <a:tr h="161925">
                <a:tc>
                  <a:txBody>
                    <a:bodyPr/>
                    <a:lstStyle/>
                    <a:p>
                      <a:pPr algn="l" fontAlgn="b">
                        <a:buNone/>
                      </a:pPr>
                      <a:r>
                        <a:rPr lang="hr-HR" sz="1000" u="none" strike="noStrike">
                          <a:effectLst/>
                        </a:rPr>
                        <a:t> REZULTAT GODINE</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61.527,41</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0,00</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-37.282,02</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a:effectLst/>
                        </a:rPr>
                        <a:t>-60,59%</a:t>
                      </a:r>
                      <a:endParaRPr lang="hr-HR" sz="1000" b="1" i="0" u="none" strike="noStrike">
                        <a:effectLst/>
                        <a:latin typeface="Arial" panose="020B0604020202020204" pitchFamily="34" charset="0"/>
                      </a:endParaRPr>
                    </a:p>
                  </a:txBody>
                  <a:tcPr marL="9525" marR="9525" marT="9525" marB="0" anchor="b"/>
                </a:tc>
                <a:tc>
                  <a:txBody>
                    <a:bodyPr/>
                    <a:lstStyle/>
                    <a:p>
                      <a:pPr algn="r" fontAlgn="b">
                        <a:buNone/>
                      </a:pPr>
                      <a:r>
                        <a:rPr lang="hr-HR" sz="1000" u="none" strike="noStrike" dirty="0">
                          <a:effectLst/>
                        </a:rPr>
                        <a:t>0,00%</a:t>
                      </a:r>
                      <a:endParaRPr lang="hr-HR" sz="10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181960025"/>
                  </a:ext>
                </a:extLst>
              </a:tr>
            </a:tbl>
          </a:graphicData>
        </a:graphic>
      </p:graphicFrame>
      <p:sp>
        <p:nvSpPr>
          <p:cNvPr id="4" name="Rezervirano mjesto datuma 3">
            <a:extLst>
              <a:ext uri="{FF2B5EF4-FFF2-40B4-BE49-F238E27FC236}">
                <a16:creationId xmlns:a16="http://schemas.microsoft.com/office/drawing/2014/main" id="{BF722CC0-0BF2-A707-ADC9-315C5EFA39AD}"/>
              </a:ext>
            </a:extLst>
          </p:cNvPr>
          <p:cNvSpPr>
            <a:spLocks noGrp="1"/>
          </p:cNvSpPr>
          <p:nvPr>
            <p:ph type="dt" sz="half" idx="10"/>
          </p:nvPr>
        </p:nvSpPr>
        <p:spPr/>
        <p:txBody>
          <a:bodyPr/>
          <a:lstStyle/>
          <a:p>
            <a:pPr rtl="0"/>
            <a:fld id="{6F9314C8-ED56-4756-B0CD-6D712BE27B48}" type="datetime1">
              <a:rPr lang="sr-Latn-RS" smtClean="0"/>
              <a:t>28.4.2026.</a:t>
            </a:fld>
            <a:endParaRPr lang="en-US"/>
          </a:p>
        </p:txBody>
      </p:sp>
      <p:pic>
        <p:nvPicPr>
          <p:cNvPr id="5" name="Slika 4">
            <a:extLst>
              <a:ext uri="{FF2B5EF4-FFF2-40B4-BE49-F238E27FC236}">
                <a16:creationId xmlns:a16="http://schemas.microsoft.com/office/drawing/2014/main" id="{27CF2697-4E28-8225-94D3-F77037F9DF94}"/>
              </a:ext>
            </a:extLst>
          </p:cNvPr>
          <p:cNvPicPr>
            <a:picLocks noChangeAspect="1"/>
          </p:cNvPicPr>
          <p:nvPr/>
        </p:nvPicPr>
        <p:blipFill>
          <a:blip r:embed="rId2"/>
          <a:stretch>
            <a:fillRect/>
          </a:stretch>
        </p:blipFill>
        <p:spPr>
          <a:xfrm>
            <a:off x="10816626" y="381749"/>
            <a:ext cx="999831" cy="1237595"/>
          </a:xfrm>
          <a:prstGeom prst="rect">
            <a:avLst/>
          </a:prstGeom>
        </p:spPr>
      </p:pic>
    </p:spTree>
    <p:extLst>
      <p:ext uri="{BB962C8B-B14F-4D97-AF65-F5344CB8AC3E}">
        <p14:creationId xmlns:p14="http://schemas.microsoft.com/office/powerpoint/2010/main" val="274383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14222F-E36C-B7EE-37C8-BBD02E6515C7}"/>
              </a:ext>
            </a:extLst>
          </p:cNvPr>
          <p:cNvSpPr>
            <a:spLocks noGrp="1"/>
          </p:cNvSpPr>
          <p:nvPr>
            <p:ph type="title"/>
          </p:nvPr>
        </p:nvSpPr>
        <p:spPr/>
        <p:txBody>
          <a:bodyPr/>
          <a:lstStyle/>
          <a:p>
            <a:r>
              <a:rPr lang="hr-HR" dirty="0"/>
              <a:t>Opći dio proračuna</a:t>
            </a:r>
          </a:p>
        </p:txBody>
      </p:sp>
      <p:sp>
        <p:nvSpPr>
          <p:cNvPr id="3" name="Rezervirano mjesto sadržaja 2">
            <a:extLst>
              <a:ext uri="{FF2B5EF4-FFF2-40B4-BE49-F238E27FC236}">
                <a16:creationId xmlns:a16="http://schemas.microsoft.com/office/drawing/2014/main" id="{321FE25F-E329-2943-8544-B59448B7A9BB}"/>
              </a:ext>
            </a:extLst>
          </p:cNvPr>
          <p:cNvSpPr>
            <a:spLocks noGrp="1"/>
          </p:cNvSpPr>
          <p:nvPr>
            <p:ph idx="1"/>
          </p:nvPr>
        </p:nvSpPr>
        <p:spPr/>
        <p:txBody>
          <a:bodyPr/>
          <a:lstStyle/>
          <a:p>
            <a:r>
              <a:rPr lang="hr-HR" dirty="0"/>
              <a:t>U  </a:t>
            </a:r>
            <a:r>
              <a:rPr lang="hr-HR" b="1" dirty="0"/>
              <a:t>općem djela </a:t>
            </a:r>
            <a:r>
              <a:rPr lang="hr-HR" dirty="0"/>
              <a:t>proračuna vidljivo je da su u izvještajnom razdoblju ostvareni prihodi i primici s uključenim vlastitim i namjenskim prihodima proračunskih korisnika u ukupnom iznosu </a:t>
            </a:r>
            <a:r>
              <a:rPr lang="hr-HR" b="1" dirty="0"/>
              <a:t>6.181.848,59</a:t>
            </a:r>
            <a:r>
              <a:rPr lang="hr-HR" dirty="0"/>
              <a:t> eura, a </a:t>
            </a:r>
          </a:p>
          <a:p>
            <a:r>
              <a:rPr lang="hr-HR" dirty="0"/>
              <a:t>realizirani su rashodi i izdaci u iznosu od </a:t>
            </a:r>
            <a:r>
              <a:rPr lang="hr-HR" b="1" dirty="0"/>
              <a:t>6.219.130,61</a:t>
            </a:r>
            <a:r>
              <a:rPr lang="hr-HR" dirty="0"/>
              <a:t> eura te je ostvarena razlika u iznosu </a:t>
            </a:r>
            <a:r>
              <a:rPr lang="hr-HR" b="1" dirty="0"/>
              <a:t>37.282,02 EUR</a:t>
            </a:r>
            <a:r>
              <a:rPr lang="hr-HR" dirty="0"/>
              <a:t> (deficit). Prihodi su  na kraju 2025. godine bili manji u odnosu na rashode. </a:t>
            </a:r>
          </a:p>
          <a:p>
            <a:r>
              <a:rPr lang="hr-HR" dirty="0"/>
              <a:t>U usporedbi sa prethodnom godinom za isto razdoblje kada su ukupni prihodi iznosili 5.304.848,92 eura, ukupni prihodi proračuna u izvještajnom razdoblju zabilježili su međugodišnji rast od  16,53%. </a:t>
            </a:r>
          </a:p>
          <a:p>
            <a:r>
              <a:rPr lang="hr-HR" u="sng" dirty="0"/>
              <a:t>Stanje novčanih sredstava na žiro računu</a:t>
            </a:r>
            <a:r>
              <a:rPr lang="hr-HR" dirty="0"/>
              <a:t> Općine na početku godine (na dan 1.1.2025. godine) iznosilo je </a:t>
            </a:r>
            <a:r>
              <a:rPr lang="hr-HR" b="1" dirty="0"/>
              <a:t>474.693,72 eura</a:t>
            </a:r>
            <a:r>
              <a:rPr lang="hr-HR" dirty="0"/>
              <a:t>. Stanje novčanih sredstava u eurima na kraju godine (na dan 31.12.2025. godine) iznosilo je </a:t>
            </a:r>
            <a:r>
              <a:rPr lang="hr-HR" b="1" dirty="0"/>
              <a:t>578.287,47 eura</a:t>
            </a:r>
            <a:r>
              <a:rPr lang="hr-HR" dirty="0"/>
              <a:t>. Važno je napomenuti da proračunski korisnici Općine od 1.10.2025. godine više nemaju otvorene žiro račune već posluju preko jedinstvenog žiro računa Općine. </a:t>
            </a:r>
          </a:p>
        </p:txBody>
      </p:sp>
      <p:sp>
        <p:nvSpPr>
          <p:cNvPr id="4" name="Rezervirano mjesto datuma 3">
            <a:extLst>
              <a:ext uri="{FF2B5EF4-FFF2-40B4-BE49-F238E27FC236}">
                <a16:creationId xmlns:a16="http://schemas.microsoft.com/office/drawing/2014/main" id="{DE95F053-A755-59ED-F446-23E4CAADBF81}"/>
              </a:ext>
            </a:extLst>
          </p:cNvPr>
          <p:cNvSpPr>
            <a:spLocks noGrp="1"/>
          </p:cNvSpPr>
          <p:nvPr>
            <p:ph type="dt" sz="half" idx="10"/>
          </p:nvPr>
        </p:nvSpPr>
        <p:spPr/>
        <p:txBody>
          <a:bodyPr/>
          <a:lstStyle/>
          <a:p>
            <a:pPr rtl="0"/>
            <a:fld id="{6F9314C8-ED56-4756-B0CD-6D712BE27B48}" type="datetime1">
              <a:rPr lang="sr-Latn-RS" smtClean="0"/>
              <a:t>28.4.2026.</a:t>
            </a:fld>
            <a:endParaRPr lang="en-US"/>
          </a:p>
        </p:txBody>
      </p:sp>
      <p:pic>
        <p:nvPicPr>
          <p:cNvPr id="5" name="Slika 4">
            <a:extLst>
              <a:ext uri="{FF2B5EF4-FFF2-40B4-BE49-F238E27FC236}">
                <a16:creationId xmlns:a16="http://schemas.microsoft.com/office/drawing/2014/main" id="{1B61A3AA-3129-D27E-6D1D-EC00BE9FFADB}"/>
              </a:ext>
            </a:extLst>
          </p:cNvPr>
          <p:cNvPicPr>
            <a:picLocks noChangeAspect="1"/>
          </p:cNvPicPr>
          <p:nvPr/>
        </p:nvPicPr>
        <p:blipFill>
          <a:blip r:embed="rId2"/>
          <a:stretch>
            <a:fillRect/>
          </a:stretch>
        </p:blipFill>
        <p:spPr>
          <a:xfrm>
            <a:off x="10816626" y="373123"/>
            <a:ext cx="999831" cy="1237595"/>
          </a:xfrm>
          <a:prstGeom prst="rect">
            <a:avLst/>
          </a:prstGeom>
        </p:spPr>
      </p:pic>
    </p:spTree>
    <p:extLst>
      <p:ext uri="{BB962C8B-B14F-4D97-AF65-F5344CB8AC3E}">
        <p14:creationId xmlns:p14="http://schemas.microsoft.com/office/powerpoint/2010/main" val="386890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269FD-DAB6-CA1B-CB8F-7834494C30E8}"/>
              </a:ext>
            </a:extLst>
          </p:cNvPr>
          <p:cNvSpPr>
            <a:spLocks noGrp="1"/>
          </p:cNvSpPr>
          <p:nvPr>
            <p:ph type="title"/>
          </p:nvPr>
        </p:nvSpPr>
        <p:spPr/>
        <p:txBody>
          <a:bodyPr/>
          <a:lstStyle/>
          <a:p>
            <a:r>
              <a:rPr lang="hr-HR" dirty="0"/>
              <a:t>Rezultat poslovanja</a:t>
            </a:r>
          </a:p>
        </p:txBody>
      </p:sp>
      <p:sp>
        <p:nvSpPr>
          <p:cNvPr id="7" name="Rezervirano mjesto sadržaja 6">
            <a:extLst>
              <a:ext uri="{FF2B5EF4-FFF2-40B4-BE49-F238E27FC236}">
                <a16:creationId xmlns:a16="http://schemas.microsoft.com/office/drawing/2014/main" id="{DA920A82-02EE-6D08-9EA2-130E2C1140F6}"/>
              </a:ext>
            </a:extLst>
          </p:cNvPr>
          <p:cNvSpPr>
            <a:spLocks noGrp="1"/>
          </p:cNvSpPr>
          <p:nvPr>
            <p:ph sz="half" idx="2"/>
          </p:nvPr>
        </p:nvSpPr>
        <p:spPr/>
        <p:txBody>
          <a:bodyPr/>
          <a:lstStyle/>
          <a:p>
            <a:r>
              <a:rPr lang="hr-HR" dirty="0"/>
              <a:t>Ukupni prihodi iznose 6.181.848,59 eura, ukupni rashodi su 6.219.130,61 eura. Manjak je na kraju godine od 37.282,02 eura jer proračunski korisnik DV sredstva za plaće knjiži u trošak s 31.12., a isplata ide s 1.1., a pošto je sustav riznice ne može se priznati prihod do isplate.</a:t>
            </a:r>
          </a:p>
        </p:txBody>
      </p:sp>
      <p:sp>
        <p:nvSpPr>
          <p:cNvPr id="4" name="Rezervirano mjesto datuma 3">
            <a:extLst>
              <a:ext uri="{FF2B5EF4-FFF2-40B4-BE49-F238E27FC236}">
                <a16:creationId xmlns:a16="http://schemas.microsoft.com/office/drawing/2014/main" id="{669732B4-C641-C830-A099-65A389B42BFC}"/>
              </a:ext>
            </a:extLst>
          </p:cNvPr>
          <p:cNvSpPr>
            <a:spLocks noGrp="1"/>
          </p:cNvSpPr>
          <p:nvPr>
            <p:ph type="dt" sz="half" idx="10"/>
          </p:nvPr>
        </p:nvSpPr>
        <p:spPr/>
        <p:txBody>
          <a:bodyPr/>
          <a:lstStyle/>
          <a:p>
            <a:pPr rtl="0"/>
            <a:fld id="{6F9314C8-ED56-4756-B0CD-6D712BE27B48}" type="datetime1">
              <a:rPr lang="sr-Latn-RS" smtClean="0"/>
              <a:t>28.4.2026.</a:t>
            </a:fld>
            <a:endParaRPr lang="en-US"/>
          </a:p>
        </p:txBody>
      </p:sp>
      <p:graphicFrame>
        <p:nvGraphicFramePr>
          <p:cNvPr id="11" name="Rezervirano mjesto sadržaja 10">
            <a:extLst>
              <a:ext uri="{FF2B5EF4-FFF2-40B4-BE49-F238E27FC236}">
                <a16:creationId xmlns:a16="http://schemas.microsoft.com/office/drawing/2014/main" id="{5EA8B2BE-E801-6ECC-CDC1-65CE3CD42D13}"/>
              </a:ext>
            </a:extLst>
          </p:cNvPr>
          <p:cNvGraphicFramePr>
            <a:graphicFrameLocks noGrp="1"/>
          </p:cNvGraphicFramePr>
          <p:nvPr>
            <p:ph sz="half" idx="1"/>
          </p:nvPr>
        </p:nvGraphicFramePr>
        <p:xfrm>
          <a:off x="1066800" y="3034506"/>
          <a:ext cx="4664074" cy="2057891"/>
        </p:xfrm>
        <a:graphic>
          <a:graphicData uri="http://schemas.openxmlformats.org/drawingml/2006/table">
            <a:tbl>
              <a:tblPr firstRow="1" firstCol="1" bandRow="1">
                <a:tableStyleId>{5C22544A-7EE6-4342-B048-85BDC9FD1C3A}</a:tableStyleId>
              </a:tblPr>
              <a:tblGrid>
                <a:gridCol w="1555324">
                  <a:extLst>
                    <a:ext uri="{9D8B030D-6E8A-4147-A177-3AD203B41FA5}">
                      <a16:colId xmlns:a16="http://schemas.microsoft.com/office/drawing/2014/main" val="2945927613"/>
                    </a:ext>
                  </a:extLst>
                </a:gridCol>
                <a:gridCol w="1584431">
                  <a:extLst>
                    <a:ext uri="{9D8B030D-6E8A-4147-A177-3AD203B41FA5}">
                      <a16:colId xmlns:a16="http://schemas.microsoft.com/office/drawing/2014/main" val="2560895649"/>
                    </a:ext>
                  </a:extLst>
                </a:gridCol>
                <a:gridCol w="1524319">
                  <a:extLst>
                    <a:ext uri="{9D8B030D-6E8A-4147-A177-3AD203B41FA5}">
                      <a16:colId xmlns:a16="http://schemas.microsoft.com/office/drawing/2014/main" val="1817589605"/>
                    </a:ext>
                  </a:extLst>
                </a:gridCol>
              </a:tblGrid>
              <a:tr h="170845">
                <a:tc gridSpan="3">
                  <a:txBody>
                    <a:bodyPr/>
                    <a:lstStyle/>
                    <a:p>
                      <a:pPr algn="ctr">
                        <a:lnSpc>
                          <a:spcPct val="107000"/>
                        </a:lnSpc>
                        <a:spcAft>
                          <a:spcPts val="800"/>
                        </a:spcAft>
                        <a:buNone/>
                      </a:pPr>
                      <a:r>
                        <a:rPr lang="hr-HR" sz="1100">
                          <a:effectLst/>
                        </a:rPr>
                        <a:t>Proračun Općine Marija Bistrica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088500937"/>
                  </a:ext>
                </a:extLst>
              </a:tr>
              <a:tr h="170845">
                <a:tc>
                  <a:txBody>
                    <a:bodyPr/>
                    <a:lstStyle/>
                    <a:p>
                      <a:pPr algn="ctr">
                        <a:lnSpc>
                          <a:spcPct val="107000"/>
                        </a:lnSpc>
                        <a:spcAft>
                          <a:spcPts val="800"/>
                        </a:spcAft>
                        <a:buNone/>
                      </a:pPr>
                      <a:r>
                        <a:rPr lang="hr-HR" sz="1100">
                          <a:effectLst/>
                        </a:rPr>
                        <a:t>Prihodi</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gn="ctr">
                        <a:lnSpc>
                          <a:spcPct val="107000"/>
                        </a:lnSpc>
                        <a:spcAft>
                          <a:spcPts val="800"/>
                        </a:spcAft>
                        <a:buNone/>
                      </a:pPr>
                      <a:r>
                        <a:rPr lang="hr-HR" sz="1100">
                          <a:effectLst/>
                        </a:rPr>
                        <a:t>Rashodi</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gn="ctr">
                        <a:lnSpc>
                          <a:spcPct val="107000"/>
                        </a:lnSpc>
                        <a:spcAft>
                          <a:spcPts val="800"/>
                        </a:spcAft>
                        <a:buNone/>
                      </a:pPr>
                      <a:r>
                        <a:rPr lang="hr-HR" sz="1100">
                          <a:effectLst/>
                        </a:rPr>
                        <a:t>Razlika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1956721342"/>
                  </a:ext>
                </a:extLst>
              </a:tr>
              <a:tr h="170845">
                <a:tc>
                  <a:txBody>
                    <a:bodyPr/>
                    <a:lstStyle/>
                    <a:p>
                      <a:pPr>
                        <a:lnSpc>
                          <a:spcPct val="107000"/>
                        </a:lnSpc>
                        <a:spcAft>
                          <a:spcPts val="800"/>
                        </a:spcAft>
                        <a:buNone/>
                      </a:pPr>
                      <a:r>
                        <a:rPr lang="hr-HR" sz="1100">
                          <a:effectLst/>
                        </a:rPr>
                        <a:t>5.065.861,99</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5.050.934,91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14.927,08</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4245152595"/>
                  </a:ext>
                </a:extLst>
              </a:tr>
              <a:tr h="170845">
                <a:tc gridSpan="3">
                  <a:txBody>
                    <a:bodyPr/>
                    <a:lstStyle/>
                    <a:p>
                      <a:pPr algn="ctr">
                        <a:lnSpc>
                          <a:spcPct val="107000"/>
                        </a:lnSpc>
                        <a:spcAft>
                          <a:spcPts val="800"/>
                        </a:spcAft>
                        <a:buNone/>
                      </a:pPr>
                      <a:r>
                        <a:rPr lang="hr-HR" sz="1100">
                          <a:effectLst/>
                        </a:rPr>
                        <a:t>Proračunski korisnik Dječji vrtić „Pušlek“</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458488817"/>
                  </a:ext>
                </a:extLst>
              </a:tr>
              <a:tr h="170845">
                <a:tc>
                  <a:txBody>
                    <a:bodyPr/>
                    <a:lstStyle/>
                    <a:p>
                      <a:pPr>
                        <a:lnSpc>
                          <a:spcPct val="107000"/>
                        </a:lnSpc>
                        <a:spcAft>
                          <a:spcPts val="800"/>
                        </a:spcAft>
                        <a:buNone/>
                      </a:pPr>
                      <a:r>
                        <a:rPr lang="hr-HR" sz="1100">
                          <a:effectLst/>
                        </a:rPr>
                        <a:t>Prihodi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Rashodi</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Razlika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2173304576"/>
                  </a:ext>
                </a:extLst>
              </a:tr>
              <a:tr h="170845">
                <a:tc>
                  <a:txBody>
                    <a:bodyPr/>
                    <a:lstStyle/>
                    <a:p>
                      <a:pPr>
                        <a:lnSpc>
                          <a:spcPct val="107000"/>
                        </a:lnSpc>
                        <a:spcAft>
                          <a:spcPts val="800"/>
                        </a:spcAft>
                        <a:buNone/>
                      </a:pPr>
                      <a:r>
                        <a:rPr lang="hr-HR" sz="1100">
                          <a:effectLst/>
                        </a:rPr>
                        <a:t>1.004.963,71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1.063.082,08</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-58.118,37</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3042631400"/>
                  </a:ext>
                </a:extLst>
              </a:tr>
              <a:tr h="170845">
                <a:tc gridSpan="3">
                  <a:txBody>
                    <a:bodyPr/>
                    <a:lstStyle/>
                    <a:p>
                      <a:pPr algn="ctr">
                        <a:lnSpc>
                          <a:spcPct val="107000"/>
                        </a:lnSpc>
                        <a:spcAft>
                          <a:spcPts val="800"/>
                        </a:spcAft>
                        <a:buNone/>
                      </a:pPr>
                      <a:r>
                        <a:rPr lang="hr-HR" sz="1100">
                          <a:effectLst/>
                        </a:rPr>
                        <a:t>Proračunski korisnik Općinska knjižnica i čitaonica Marija Bistrica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754551616"/>
                  </a:ext>
                </a:extLst>
              </a:tr>
              <a:tr h="170845">
                <a:tc>
                  <a:txBody>
                    <a:bodyPr/>
                    <a:lstStyle/>
                    <a:p>
                      <a:pPr>
                        <a:lnSpc>
                          <a:spcPct val="107000"/>
                        </a:lnSpc>
                        <a:spcAft>
                          <a:spcPts val="800"/>
                        </a:spcAft>
                        <a:buNone/>
                      </a:pPr>
                      <a:r>
                        <a:rPr lang="hr-HR" sz="1100">
                          <a:effectLst/>
                        </a:rPr>
                        <a:t>111.022,89</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105.113,62</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5.909,27</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1861714973"/>
                  </a:ext>
                </a:extLst>
              </a:tr>
              <a:tr h="170845">
                <a:tc gridSpan="3">
                  <a:txBody>
                    <a:bodyPr/>
                    <a:lstStyle/>
                    <a:p>
                      <a:pPr algn="ctr">
                        <a:lnSpc>
                          <a:spcPct val="107000"/>
                        </a:lnSpc>
                        <a:spcAft>
                          <a:spcPts val="800"/>
                        </a:spcAft>
                        <a:buNone/>
                      </a:pPr>
                      <a:r>
                        <a:rPr lang="hr-HR" sz="1100">
                          <a:effectLst/>
                        </a:rPr>
                        <a:t>Ukupno izvršenje proračuna s 31.12.2025. godine s proračunskim korisnicima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4256588328"/>
                  </a:ext>
                </a:extLst>
              </a:tr>
              <a:tr h="170845">
                <a:tc>
                  <a:txBody>
                    <a:bodyPr/>
                    <a:lstStyle/>
                    <a:p>
                      <a:pPr>
                        <a:lnSpc>
                          <a:spcPct val="107000"/>
                        </a:lnSpc>
                        <a:spcAft>
                          <a:spcPts val="800"/>
                        </a:spcAft>
                        <a:buNone/>
                      </a:pPr>
                      <a:r>
                        <a:rPr lang="hr-HR" sz="1100">
                          <a:effectLst/>
                        </a:rPr>
                        <a:t>Prihodi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Rashodi</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Razlika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2268704735"/>
                  </a:ext>
                </a:extLst>
              </a:tr>
              <a:tr h="170845">
                <a:tc>
                  <a:txBody>
                    <a:bodyPr/>
                    <a:lstStyle/>
                    <a:p>
                      <a:pPr>
                        <a:lnSpc>
                          <a:spcPct val="107000"/>
                        </a:lnSpc>
                        <a:spcAft>
                          <a:spcPts val="800"/>
                        </a:spcAft>
                        <a:buNone/>
                      </a:pPr>
                      <a:r>
                        <a:rPr lang="hr-HR" sz="1100">
                          <a:effectLst/>
                        </a:rPr>
                        <a:t>6.181.848,59</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a:effectLst/>
                        </a:rPr>
                        <a:t>6.219.130,61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tc>
                  <a:txBody>
                    <a:bodyPr/>
                    <a:lstStyle/>
                    <a:p>
                      <a:pPr>
                        <a:lnSpc>
                          <a:spcPct val="107000"/>
                        </a:lnSpc>
                        <a:spcAft>
                          <a:spcPts val="800"/>
                        </a:spcAft>
                        <a:buNone/>
                      </a:pPr>
                      <a:r>
                        <a:rPr lang="hr-HR" sz="1100" dirty="0">
                          <a:effectLst/>
                        </a:rPr>
                        <a:t>-37.282,02</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38" marR="68338" marT="0" marB="0"/>
                </a:tc>
                <a:extLst>
                  <a:ext uri="{0D108BD9-81ED-4DB2-BD59-A6C34878D82A}">
                    <a16:rowId xmlns:a16="http://schemas.microsoft.com/office/drawing/2014/main" val="1298573236"/>
                  </a:ext>
                </a:extLst>
              </a:tr>
            </a:tbl>
          </a:graphicData>
        </a:graphic>
      </p:graphicFrame>
      <p:pic>
        <p:nvPicPr>
          <p:cNvPr id="3" name="Slika 2">
            <a:extLst>
              <a:ext uri="{FF2B5EF4-FFF2-40B4-BE49-F238E27FC236}">
                <a16:creationId xmlns:a16="http://schemas.microsoft.com/office/drawing/2014/main" id="{334DB623-0987-3DC8-6C02-C7E3D288B84A}"/>
              </a:ext>
            </a:extLst>
          </p:cNvPr>
          <p:cNvPicPr>
            <a:picLocks noChangeAspect="1"/>
          </p:cNvPicPr>
          <p:nvPr/>
        </p:nvPicPr>
        <p:blipFill>
          <a:blip r:embed="rId2"/>
          <a:stretch>
            <a:fillRect/>
          </a:stretch>
        </p:blipFill>
        <p:spPr>
          <a:xfrm>
            <a:off x="10842505" y="387042"/>
            <a:ext cx="999831" cy="1237595"/>
          </a:xfrm>
          <a:prstGeom prst="rect">
            <a:avLst/>
          </a:prstGeom>
        </p:spPr>
      </p:pic>
    </p:spTree>
    <p:extLst>
      <p:ext uri="{BB962C8B-B14F-4D97-AF65-F5344CB8AC3E}">
        <p14:creationId xmlns:p14="http://schemas.microsoft.com/office/powerpoint/2010/main" val="175148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B7221F-E327-BAB5-DC6F-7F3C69464FEF}"/>
              </a:ext>
            </a:extLst>
          </p:cNvPr>
          <p:cNvSpPr>
            <a:spLocks noGrp="1"/>
          </p:cNvSpPr>
          <p:nvPr>
            <p:ph type="title"/>
          </p:nvPr>
        </p:nvSpPr>
        <p:spPr/>
        <p:txBody>
          <a:bodyPr/>
          <a:lstStyle/>
          <a:p>
            <a:r>
              <a:rPr lang="hr-HR" dirty="0"/>
              <a:t>Posebni dio proračuna</a:t>
            </a:r>
          </a:p>
        </p:txBody>
      </p:sp>
      <p:sp>
        <p:nvSpPr>
          <p:cNvPr id="3" name="Rezervirano mjesto sadržaja 2">
            <a:extLst>
              <a:ext uri="{FF2B5EF4-FFF2-40B4-BE49-F238E27FC236}">
                <a16:creationId xmlns:a16="http://schemas.microsoft.com/office/drawing/2014/main" id="{79FE4AF2-53EF-82FF-2486-27783E643BD4}"/>
              </a:ext>
            </a:extLst>
          </p:cNvPr>
          <p:cNvSpPr>
            <a:spLocks noGrp="1"/>
          </p:cNvSpPr>
          <p:nvPr>
            <p:ph sz="half" idx="1"/>
          </p:nvPr>
        </p:nvSpPr>
        <p:spPr/>
        <p:txBody>
          <a:bodyPr>
            <a:normAutofit fontScale="70000" lnSpcReduction="20000"/>
          </a:bodyPr>
          <a:lstStyle/>
          <a:p>
            <a:r>
              <a:rPr lang="hr-HR" dirty="0"/>
              <a:t>U posebnom dijelu proračuna rashodi i izdaci prikazuju se detaljnije.</a:t>
            </a:r>
          </a:p>
          <a:p>
            <a:r>
              <a:rPr lang="hr-HR" dirty="0"/>
              <a:t>Sukladno Pravilniku sastavlja se izvještaj po organizacijskoj, programskoj i ekonomskoj klasifikaciji (unutar razdjela i glava proračuna prikazani su rashodi i izdaci po računima računskog plana-kontima, do četvrte razine).</a:t>
            </a:r>
          </a:p>
          <a:p>
            <a:endParaRPr lang="hr-HR" dirty="0"/>
          </a:p>
        </p:txBody>
      </p:sp>
      <p:sp>
        <p:nvSpPr>
          <p:cNvPr id="4" name="Rezervirano mjesto sadržaja 3">
            <a:extLst>
              <a:ext uri="{FF2B5EF4-FFF2-40B4-BE49-F238E27FC236}">
                <a16:creationId xmlns:a16="http://schemas.microsoft.com/office/drawing/2014/main" id="{A02F745B-FECC-99CE-20D2-D3182CC50D83}"/>
              </a:ext>
            </a:extLst>
          </p:cNvPr>
          <p:cNvSpPr>
            <a:spLocks noGrp="1"/>
          </p:cNvSpPr>
          <p:nvPr>
            <p:ph sz="half" idx="2"/>
          </p:nvPr>
        </p:nvSpPr>
        <p:spPr/>
        <p:txBody>
          <a:bodyPr>
            <a:normAutofit fontScale="70000" lnSpcReduction="20000"/>
          </a:bodyPr>
          <a:lstStyle/>
          <a:p>
            <a:r>
              <a:rPr lang="hr-HR" b="1" dirty="0"/>
              <a:t>1. 1. Opći prihodi i primici (plan 4.597.595.37 eura, realizacija 3.667.303,57 EUR– 85,70%)</a:t>
            </a:r>
            <a:endParaRPr lang="hr-HR" dirty="0"/>
          </a:p>
          <a:p>
            <a:r>
              <a:rPr lang="hr-HR" b="1" dirty="0"/>
              <a:t>3.1. Vlastiti prihodi – općina (planirano 235.895,00 eura, realizirano 269.750,08 eura – 114,35%)</a:t>
            </a:r>
            <a:endParaRPr lang="hr-HR" dirty="0"/>
          </a:p>
          <a:p>
            <a:r>
              <a:rPr lang="hr-HR" b="1" dirty="0"/>
              <a:t>4.1. Prihodi za posebne namjene (planirano 589.278,86 eura, realizirano 538.536,67 eura  - 91,39%)</a:t>
            </a:r>
            <a:endParaRPr lang="hr-HR" dirty="0"/>
          </a:p>
          <a:p>
            <a:r>
              <a:rPr lang="hr-HR" b="1" dirty="0"/>
              <a:t>5.1. Pomoći (planirani prihod 806.182,13 eura, realizirano 824.807,27 eura – 102,32%)</a:t>
            </a:r>
          </a:p>
          <a:p>
            <a:r>
              <a:rPr lang="hr-HR" b="1" dirty="0"/>
              <a:t>5.2. Ostale pomoći – EU (planirano 396.187,00 eura, realizirano 396.185,36 eura – realizirano 100,00%)</a:t>
            </a:r>
            <a:endParaRPr lang="hr-HR" dirty="0"/>
          </a:p>
          <a:p>
            <a:r>
              <a:rPr lang="hr-HR" b="1" dirty="0"/>
              <a:t>7.1. Prihod od prodaje nefinancijske imovine poljoprivrednog zemljišta-  planirano 6.000,00 eura, realizirano 3.000,00 eura (50,00%)</a:t>
            </a:r>
          </a:p>
          <a:p>
            <a:r>
              <a:rPr lang="hr-HR" b="1" dirty="0"/>
              <a:t>8.1. Namjenski primici od zaduživanja (planirano 206.528,00 eura, realizirano 206.527,60 eura – 100,00 %)</a:t>
            </a:r>
            <a:endParaRPr lang="hr-HR" dirty="0"/>
          </a:p>
          <a:p>
            <a:endParaRPr lang="hr-HR" dirty="0"/>
          </a:p>
          <a:p>
            <a:endParaRPr lang="hr-HR" dirty="0"/>
          </a:p>
        </p:txBody>
      </p:sp>
      <p:sp>
        <p:nvSpPr>
          <p:cNvPr id="5" name="Rezervirano mjesto datuma 4">
            <a:extLst>
              <a:ext uri="{FF2B5EF4-FFF2-40B4-BE49-F238E27FC236}">
                <a16:creationId xmlns:a16="http://schemas.microsoft.com/office/drawing/2014/main" id="{43E9E307-5AE5-7E24-E7CC-6E5541508C48}"/>
              </a:ext>
            </a:extLst>
          </p:cNvPr>
          <p:cNvSpPr>
            <a:spLocks noGrp="1"/>
          </p:cNvSpPr>
          <p:nvPr>
            <p:ph type="dt" sz="half" idx="10"/>
          </p:nvPr>
        </p:nvSpPr>
        <p:spPr/>
        <p:txBody>
          <a:bodyPr/>
          <a:lstStyle/>
          <a:p>
            <a:pPr rtl="0"/>
            <a:fld id="{B78115DC-F980-4265-BDCD-70064EAF7AC7}" type="datetime1">
              <a:rPr lang="sr-Latn-RS" smtClean="0"/>
              <a:t>28.4.2026.</a:t>
            </a:fld>
            <a:endParaRPr lang="en-US" dirty="0"/>
          </a:p>
        </p:txBody>
      </p:sp>
      <p:pic>
        <p:nvPicPr>
          <p:cNvPr id="6" name="Slika 5">
            <a:extLst>
              <a:ext uri="{FF2B5EF4-FFF2-40B4-BE49-F238E27FC236}">
                <a16:creationId xmlns:a16="http://schemas.microsoft.com/office/drawing/2014/main" id="{9B93887B-E940-6A45-0FE3-6C08A97203F9}"/>
              </a:ext>
            </a:extLst>
          </p:cNvPr>
          <p:cNvPicPr>
            <a:picLocks noChangeAspect="1"/>
          </p:cNvPicPr>
          <p:nvPr/>
        </p:nvPicPr>
        <p:blipFill>
          <a:blip r:embed="rId2"/>
          <a:stretch>
            <a:fillRect/>
          </a:stretch>
        </p:blipFill>
        <p:spPr>
          <a:xfrm>
            <a:off x="10833879" y="387042"/>
            <a:ext cx="999831" cy="1237595"/>
          </a:xfrm>
          <a:prstGeom prst="rect">
            <a:avLst/>
          </a:prstGeom>
        </p:spPr>
      </p:pic>
    </p:spTree>
    <p:extLst>
      <p:ext uri="{BB962C8B-B14F-4D97-AF65-F5344CB8AC3E}">
        <p14:creationId xmlns:p14="http://schemas.microsoft.com/office/powerpoint/2010/main" val="17889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24E798-9EE9-7F1B-FFAE-6AF3C64A4BE0}"/>
              </a:ext>
            </a:extLst>
          </p:cNvPr>
          <p:cNvSpPr>
            <a:spLocks noGrp="1"/>
          </p:cNvSpPr>
          <p:nvPr>
            <p:ph type="title"/>
          </p:nvPr>
        </p:nvSpPr>
        <p:spPr/>
        <p:txBody>
          <a:bodyPr/>
          <a:lstStyle/>
          <a:p>
            <a:r>
              <a:rPr lang="hr-HR" dirty="0"/>
              <a:t>Rashodi po programima</a:t>
            </a:r>
          </a:p>
        </p:txBody>
      </p:sp>
      <p:sp>
        <p:nvSpPr>
          <p:cNvPr id="3" name="Rezervirano mjesto sadržaja 2">
            <a:extLst>
              <a:ext uri="{FF2B5EF4-FFF2-40B4-BE49-F238E27FC236}">
                <a16:creationId xmlns:a16="http://schemas.microsoft.com/office/drawing/2014/main" id="{80EEC555-F88B-CDFE-65A9-5B0A8860C2F6}"/>
              </a:ext>
            </a:extLst>
          </p:cNvPr>
          <p:cNvSpPr>
            <a:spLocks noGrp="1"/>
          </p:cNvSpPr>
          <p:nvPr>
            <p:ph sz="half" idx="1"/>
          </p:nvPr>
        </p:nvSpPr>
        <p:spPr/>
        <p:txBody>
          <a:bodyPr>
            <a:normAutofit fontScale="55000" lnSpcReduction="20000"/>
          </a:bodyPr>
          <a:lstStyle/>
          <a:p>
            <a:r>
              <a:rPr lang="hr-HR" b="1" dirty="0"/>
              <a:t>PROGRAM 1000: DONOŠENJE AKATA I MJERA IZ DJELOKRUGA PREDSTAVNIČKOG, IZVRŠNOG TIJELA I MJESNE SAMOUPRAVE (plan: 86.897,00 eura, realizacija 76.943,09 – 88,55%)</a:t>
            </a:r>
            <a:endParaRPr lang="hr-HR" dirty="0"/>
          </a:p>
          <a:p>
            <a:r>
              <a:rPr lang="hr-HR" b="1" dirty="0"/>
              <a:t>PROGRAM 1001: REDOVNI RAD JEDINSTVENOG UPRAVNOG ODJELA (plan: 1.313.611,03 eura, realizacija: 1.184.872,46 eura – 90,20%)</a:t>
            </a:r>
            <a:endParaRPr lang="hr-HR" dirty="0"/>
          </a:p>
          <a:p>
            <a:r>
              <a:rPr lang="hr-HR" b="1" dirty="0"/>
              <a:t>PROGRAM 1002: ZAŠTITA OD POŽARA I CIVILNA ZAŠTITA (plan: 235.139,00 EUR, realizacija 233.629,74 EUR -  99,36%)</a:t>
            </a:r>
            <a:endParaRPr lang="hr-HR" dirty="0"/>
          </a:p>
          <a:p>
            <a:r>
              <a:rPr lang="hr-HR" b="1" dirty="0"/>
              <a:t>PROGRAM 1004: UPRAVLJANJE KOMUNALNOM INFRASTRUKTUROM (plan: 444.647,00 eura, realizacija 346.860,17 eura – 78,01%)</a:t>
            </a:r>
            <a:endParaRPr lang="hr-HR" dirty="0"/>
          </a:p>
          <a:p>
            <a:r>
              <a:rPr lang="hr-HR" b="1" dirty="0"/>
              <a:t>PROGRAM 1005: ODRŽAVANJE OBJEKATA I UREĐAJA KOMUNALNE INFRASTRUKTURE (plan: 955.480,99 eura, realizacija: 847.720,67– 88,72%)</a:t>
            </a:r>
            <a:endParaRPr lang="hr-HR" dirty="0"/>
          </a:p>
          <a:p>
            <a:r>
              <a:rPr lang="hr-HR" b="1" dirty="0"/>
              <a:t>PROGRAM 1006 IZGRADNJA OBJEKATA I UREĐAJA KOMUNALNE INFRASTRUKTURE – planirano 1.855.451,59 eura, realizirano 1.509.882,91 eura – 81.38%</a:t>
            </a:r>
            <a:endParaRPr lang="hr-HR" dirty="0"/>
          </a:p>
          <a:p>
            <a:r>
              <a:rPr lang="hr-HR" b="1" dirty="0"/>
              <a:t>PROGRAM 1007: PROGRAM ZA ZAŠTITU OKOLIŠA (planirano 94.072,75 eura, realizirano 93.126,75 eura ili 98,99%)</a:t>
            </a:r>
            <a:endParaRPr lang="hr-HR" dirty="0"/>
          </a:p>
          <a:p>
            <a:r>
              <a:rPr lang="hr-HR" b="1" dirty="0"/>
              <a:t>PROGRAM 1008: RAZVOJ POLJOPRIVREDE (plan: 6.864,00 eura, realizacija 5.679,36 eura ili 82,74%)</a:t>
            </a:r>
            <a:endParaRPr lang="hr-HR" dirty="0"/>
          </a:p>
          <a:p>
            <a:endParaRPr lang="hr-HR" dirty="0"/>
          </a:p>
        </p:txBody>
      </p:sp>
      <p:sp>
        <p:nvSpPr>
          <p:cNvPr id="4" name="Rezervirano mjesto sadržaja 3">
            <a:extLst>
              <a:ext uri="{FF2B5EF4-FFF2-40B4-BE49-F238E27FC236}">
                <a16:creationId xmlns:a16="http://schemas.microsoft.com/office/drawing/2014/main" id="{B49163F2-2938-791A-02C2-0A591B908592}"/>
              </a:ext>
            </a:extLst>
          </p:cNvPr>
          <p:cNvSpPr>
            <a:spLocks noGrp="1"/>
          </p:cNvSpPr>
          <p:nvPr>
            <p:ph sz="half" idx="2"/>
          </p:nvPr>
        </p:nvSpPr>
        <p:spPr/>
        <p:txBody>
          <a:bodyPr>
            <a:normAutofit fontScale="55000" lnSpcReduction="20000"/>
          </a:bodyPr>
          <a:lstStyle/>
          <a:p>
            <a:r>
              <a:rPr lang="hr-HR" b="1" dirty="0"/>
              <a:t>PROGRAM 1009: PROGRAM TURISTIČKIH DOGAĐANJA (plan 165.000,00 eura, realizacija 165.000,00 – 100,00%)</a:t>
            </a:r>
            <a:endParaRPr lang="hr-HR" dirty="0"/>
          </a:p>
          <a:p>
            <a:r>
              <a:rPr lang="hr-HR" b="1" dirty="0"/>
              <a:t>PROGRAM 1010: PROGRAM OGLAŠAVANJA (plan 44.041,00 eura, realizacija 44.041,00 eura – 100,00%)</a:t>
            </a:r>
            <a:endParaRPr lang="hr-HR" dirty="0"/>
          </a:p>
          <a:p>
            <a:r>
              <a:rPr lang="hr-HR" b="1" dirty="0"/>
              <a:t>PROGRAM 1013: DODATNE USLUGE U ZDRAVSTVU I PREVENTIVA (plan: 33.245,00 eura, realizacija 17.086,71 eura ili 51,40%)</a:t>
            </a:r>
            <a:endParaRPr lang="hr-HR" dirty="0"/>
          </a:p>
          <a:p>
            <a:r>
              <a:rPr lang="hr-HR" b="1" dirty="0"/>
              <a:t>PROGRAM 1016: ORGANIZACIJA REKREACIJE I ŠPORTSKIH AKTIVNOSTI (plan: 54.810,00 eura, realizacija: 54.269,75 eura ili 99,01%)</a:t>
            </a:r>
            <a:endParaRPr lang="hr-HR" dirty="0"/>
          </a:p>
          <a:p>
            <a:r>
              <a:rPr lang="hr-HR" b="1" dirty="0"/>
              <a:t>PROGRAM 1017: PROGRAM SOCIJALNE SKRBI I NOVČANE POMOĆI (plan: 182.169,00 eura realizacija: 137.193,93 - 75,31%)</a:t>
            </a:r>
            <a:endParaRPr lang="hr-HR" dirty="0"/>
          </a:p>
          <a:p>
            <a:r>
              <a:rPr lang="hr-HR" b="1" dirty="0"/>
              <a:t>PROGRAM 1018: HUMANITARNA SKRB KROZ UDRUGE GRAĐANA (plan 39.199,00 eura, realizacija 36.850,00 eura – 94,01%)</a:t>
            </a:r>
            <a:endParaRPr lang="hr-HR" dirty="0"/>
          </a:p>
          <a:p>
            <a:r>
              <a:rPr lang="hr-HR" b="1" dirty="0"/>
              <a:t>PROGRAM 1012: PROGRAM OBRAZOVANJA (plan: 94.436,00 eura, realizacija 89.819,49 eura – 95,11%)</a:t>
            </a:r>
            <a:endParaRPr lang="hr-HR" dirty="0"/>
          </a:p>
          <a:p>
            <a:r>
              <a:rPr lang="hr-HR" b="1" dirty="0"/>
              <a:t>PROGRAM 1014: PROMICANJE KULTURE (plan: 87.450,00 eura, realizirano: 84.850,00 eura – 97,03%)</a:t>
            </a:r>
            <a:endParaRPr lang="hr-HR" dirty="0"/>
          </a:p>
          <a:p>
            <a:pPr marL="0" indent="0">
              <a:buNone/>
            </a:pPr>
            <a:endParaRPr lang="hr-HR" dirty="0"/>
          </a:p>
        </p:txBody>
      </p:sp>
      <p:sp>
        <p:nvSpPr>
          <p:cNvPr id="5" name="Rezervirano mjesto datuma 4">
            <a:extLst>
              <a:ext uri="{FF2B5EF4-FFF2-40B4-BE49-F238E27FC236}">
                <a16:creationId xmlns:a16="http://schemas.microsoft.com/office/drawing/2014/main" id="{80D625B9-304C-FC43-4432-572F9C39E25C}"/>
              </a:ext>
            </a:extLst>
          </p:cNvPr>
          <p:cNvSpPr>
            <a:spLocks noGrp="1"/>
          </p:cNvSpPr>
          <p:nvPr>
            <p:ph type="dt" sz="half" idx="10"/>
          </p:nvPr>
        </p:nvSpPr>
        <p:spPr/>
        <p:txBody>
          <a:bodyPr/>
          <a:lstStyle/>
          <a:p>
            <a:pPr rtl="0"/>
            <a:fld id="{B78115DC-F980-4265-BDCD-70064EAF7AC7}" type="datetime1">
              <a:rPr lang="sr-Latn-RS" smtClean="0"/>
              <a:t>28.4.2026.</a:t>
            </a:fld>
            <a:endParaRPr lang="en-US"/>
          </a:p>
        </p:txBody>
      </p:sp>
      <p:pic>
        <p:nvPicPr>
          <p:cNvPr id="6" name="Slika 5">
            <a:extLst>
              <a:ext uri="{FF2B5EF4-FFF2-40B4-BE49-F238E27FC236}">
                <a16:creationId xmlns:a16="http://schemas.microsoft.com/office/drawing/2014/main" id="{DE76AAB0-1AA7-E05A-3AF1-BFC18DD8E41E}"/>
              </a:ext>
            </a:extLst>
          </p:cNvPr>
          <p:cNvPicPr>
            <a:picLocks noChangeAspect="1"/>
          </p:cNvPicPr>
          <p:nvPr/>
        </p:nvPicPr>
        <p:blipFill>
          <a:blip r:embed="rId2"/>
          <a:stretch>
            <a:fillRect/>
          </a:stretch>
        </p:blipFill>
        <p:spPr>
          <a:xfrm>
            <a:off x="10825252" y="387042"/>
            <a:ext cx="999831" cy="1237595"/>
          </a:xfrm>
          <a:prstGeom prst="rect">
            <a:avLst/>
          </a:prstGeom>
        </p:spPr>
      </p:pic>
    </p:spTree>
    <p:extLst>
      <p:ext uri="{BB962C8B-B14F-4D97-AF65-F5344CB8AC3E}">
        <p14:creationId xmlns:p14="http://schemas.microsoft.com/office/powerpoint/2010/main" val="2396582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74_TF78438558" id="{2DC8EEE3-4BE4-4430-AC86-B06E24574DD1}" vid="{3985B9FD-0530-464B-A2AD-C0856C376533}"/>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{7A123941-FF32-44E3-8C75-6B5F75780C5F}TF8a9b5915-b8c7-461e-8cdd-693d48b5e323b0103d04_win32-97d14d8657e7</Template>
  <TotalTime>1450</TotalTime>
  <Words>2863</Words>
  <Application>Microsoft Office PowerPoint</Application>
  <PresentationFormat>Široki zaslon</PresentationFormat>
  <Paragraphs>341</Paragraphs>
  <Slides>25</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25</vt:i4>
      </vt:variant>
    </vt:vector>
  </HeadingPairs>
  <TitlesOfParts>
    <vt:vector size="31" baseType="lpstr">
      <vt:lpstr>Arial</vt:lpstr>
      <vt:lpstr>Calibri</vt:lpstr>
      <vt:lpstr>Century Gothic</vt:lpstr>
      <vt:lpstr>Garamond</vt:lpstr>
      <vt:lpstr>Times New Roman</vt:lpstr>
      <vt:lpstr>SavonVTI</vt:lpstr>
      <vt:lpstr>Godišnji IZVJEŠTAJ O izvršenju proračuna</vt:lpstr>
      <vt:lpstr>Prihodi i rashodi OMB kroz godine</vt:lpstr>
      <vt:lpstr>Godišnji izvještaj o izvršenju proračuna</vt:lpstr>
      <vt:lpstr>Proračun 2025. tijek</vt:lpstr>
      <vt:lpstr>Opći dio proračuna</vt:lpstr>
      <vt:lpstr>Opći dio proračuna</vt:lpstr>
      <vt:lpstr>Rezultat poslovanja</vt:lpstr>
      <vt:lpstr>Posebni dio proračuna</vt:lpstr>
      <vt:lpstr>Rashodi po programima</vt:lpstr>
      <vt:lpstr>Program građenja komunalne infrastrukture</vt:lpstr>
      <vt:lpstr>PowerPoint prezentacija</vt:lpstr>
      <vt:lpstr>Program održavanja komunalne infrastrukture</vt:lpstr>
      <vt:lpstr>PowerPoint prezentacija</vt:lpstr>
      <vt:lpstr>Godišnje izvršenje Odluke o programu javnih potreba u kulturi, sportu, informiranju u slobodnom udruživanju građana</vt:lpstr>
      <vt:lpstr>Izvršenje Odluke o socijalnom programu</vt:lpstr>
      <vt:lpstr>Godišnje izvršenje Odluke o utrošku sredstava od šumskog doprinosa</vt:lpstr>
      <vt:lpstr>Godišnje izvršenje Odluke o utrošku sredstava od turističke pristojbe</vt:lpstr>
      <vt:lpstr>Godišnje izvršenje Programa utroška sredstava od nezakonito izgrađenih zgrada </vt:lpstr>
      <vt:lpstr>Izvještaj o utrošku sredstava EU fondova</vt:lpstr>
      <vt:lpstr>Godišnji izvještaj o korištenju proračunske zalihe</vt:lpstr>
      <vt:lpstr>Godišnji izvještaj o zaduživanju</vt:lpstr>
      <vt:lpstr>Godišnji izvještaj o danim jamstvima </vt:lpstr>
      <vt:lpstr>Izvještaj o stanju potraživanja i dospjelih obveza te o stanju potencijalnih obveza po osnovi sudskih sporova</vt:lpstr>
      <vt:lpstr>Odluka o raspodjeli rezultata</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Korisnik</dc:creator>
  <cp:lastModifiedBy>Korisnik</cp:lastModifiedBy>
  <cp:revision>7</cp:revision>
  <cp:lastPrinted>2026-04-28T06:21:34Z</cp:lastPrinted>
  <dcterms:created xsi:type="dcterms:W3CDTF">2026-04-22T11:21:45Z</dcterms:created>
  <dcterms:modified xsi:type="dcterms:W3CDTF">2026-04-28T10:57:18Z</dcterms:modified>
</cp:coreProperties>
</file>