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20522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142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8518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405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44982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079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475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136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5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576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73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D857B67-D49B-4B7D-9C52-9BF02D330805}" type="datetimeFigureOut">
              <a:rPr lang="hr-HR" smtClean="0"/>
              <a:t>26.5.2026.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893BE20-AF6F-4237-896F-15430FE09360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078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FA960D-E127-9556-E386-0BB606E5F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3313898"/>
          </a:xfrm>
        </p:spPr>
        <p:txBody>
          <a:bodyPr/>
          <a:lstStyle/>
          <a:p>
            <a:r>
              <a:rPr lang="hr-HR" dirty="0"/>
              <a:t>I. Izmjena plana proračuna općine </a:t>
            </a:r>
            <a:r>
              <a:rPr lang="hr-HR" dirty="0" err="1"/>
              <a:t>marija</a:t>
            </a:r>
            <a:r>
              <a:rPr lang="hr-HR" dirty="0"/>
              <a:t> bistrica za 2026. g.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D12FB231-0D3F-2257-B2FE-DABA7DFD2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820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AE3FA8-B28F-232E-0B08-5A0D27D8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I. Izmjena odluke o socijalnom programu za 2026. 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3719B3-B63B-D216-513F-D46579B37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ovom I. Izmjenom Odluke o socijalnom programu u Proračunu za 2026. godinu za potrebe socijalne skrbi osigurala je sredstva u ukupnom iznosu od </a:t>
            </a:r>
            <a:r>
              <a:rPr lang="hr-HR" b="1" dirty="0"/>
              <a:t>456.659,00 eura, povećanje za 18.845,00 EUR.</a:t>
            </a:r>
            <a:endParaRPr lang="hr-HR" dirty="0"/>
          </a:p>
          <a:p>
            <a:r>
              <a:rPr lang="hr-HR" dirty="0"/>
              <a:t>Odnosi se na povećanje iznosa za stipendije, sufinanciranje nekretnina mladim obiteljima i dr.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9C70E9D-C0F7-D009-999F-88974A203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97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56DA54-8280-0C5F-67D7-5F25869E6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hr-HR" sz="3200" b="1" dirty="0"/>
              <a:t>IZMJENU I DOPUNU ODLUKE</a:t>
            </a:r>
            <a:br>
              <a:rPr lang="hr-HR" sz="3200" dirty="0"/>
            </a:br>
            <a:r>
              <a:rPr lang="hr-HR" sz="3200" b="1" dirty="0"/>
              <a:t>o izvršavanju Proračuna Općine Marija Bistrica</a:t>
            </a:r>
            <a:br>
              <a:rPr lang="hr-HR" sz="3200" dirty="0"/>
            </a:br>
            <a:r>
              <a:rPr lang="hr-HR" sz="3200" b="1" dirty="0"/>
              <a:t>za razdoblje od 01. 01. do 31. 12. 2026. godine</a:t>
            </a:r>
            <a:br>
              <a:rPr lang="hr-HR" sz="3200" dirty="0"/>
            </a:br>
            <a:endParaRPr lang="hr-HR" sz="32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4FBDFA-19CC-C719-C6B5-F026D37A0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Izmjena se odnosi na projekciju 2027. godine za kreditno zaduženje za cestu u D ZONI. Povećava se iznos kredita za 1.166.250,00  EUR prema procjeni projektanta, a u svrhu dobivanja suglasnosti Ministarstva za zaduživanje. Točna vrijednost projekta moći će se utvrditi tek po provođenju javne nabave, a shodno tome iznos kreditnog zaduženja će se tome prilagoditi.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07CE8CF-A23B-7075-1A61-82F425EAD4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544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548E36AB-4B5B-7596-B7BD-6C0420E5D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PITANJA?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78747B1-0452-4612-4243-F607557E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5AFA3DD-4A82-07B3-4D63-43B4FEA4C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17320"/>
            <a:ext cx="9601200" cy="544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23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B9848D-1575-A384-756C-1E1D92A6A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Temelj za izmjenu proračuna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4270EE-7016-4AEF-DF63-E9362F76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Odredbama članka 10. Zakona o proračunu (Narodne novine broj 144/21) propisano je da ako se tijekom proračunske godine, zbog izvanrednih, nepredviđenih okolnosti, povećavaju rashodi i izdaci, odnosno umanje prihodi i primici, proračun se mora uravnotežiti pronalaženjem novih prihoda i primitaka, odnosno smanjenjem predviđenih rashoda i izdataka.</a:t>
            </a:r>
          </a:p>
          <a:p>
            <a:r>
              <a:rPr lang="hr-HR" dirty="0"/>
              <a:t>Uravnoteženje proračuna provodi se tijekom proračunske godine izmjenama i dopunama proračuna prema postupku donošenja proračuna.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5452E2A-7194-8384-9DE1-A5BC1697D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8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E24C5C-056E-4636-86D2-870FB7DAE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Proračun Općine Marija Bistrica za 2026. g.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4B5267-4A49-93D2-2F48-D4AD71F7F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Proračun Općine Marija Bistrica za 2026. godinu, donesen je na 6. sjednici Općinskog vijeća održanoj 18. prosinca 2025. godine u vrijednosti plana od </a:t>
            </a:r>
            <a:r>
              <a:rPr lang="hr-HR" b="1" dirty="0"/>
              <a:t>12.598.596,00 EUR.</a:t>
            </a:r>
            <a:r>
              <a:rPr lang="hr-HR" dirty="0"/>
              <a:t> </a:t>
            </a:r>
          </a:p>
          <a:p>
            <a:r>
              <a:rPr lang="hr-HR" dirty="0"/>
              <a:t>Prva izmjena ovogodišnjeg Plana iznosi </a:t>
            </a:r>
            <a:r>
              <a:rPr lang="hr-HR" b="1" dirty="0"/>
              <a:t>13.089.814,00 EUR, </a:t>
            </a:r>
            <a:r>
              <a:rPr lang="hr-HR" dirty="0"/>
              <a:t>što je povećanje za 491.218,00 EUR.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42DE383-4EBA-193D-89D2-33CC2C546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6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C0179D-08A0-9F03-22B0-9795D1DC1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OPĆI DIO PRORAČUNA 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35549268-D184-D2AE-D1BD-5BB927649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187" y="2366962"/>
            <a:ext cx="7820025" cy="341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DEFACBDE-B0D7-E18A-53F7-4359186CB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13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275C46-75BD-580A-243E-102295E77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POSEBNI DIO PRORAČUNA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E2C905-FFBF-E132-AF96-856F9D258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Program 1001 REDOVNI RAD JEDINSTVENOG UPRAVNOG ODJELA (povećanje za 17.878,00 EUR,  sada iznosi 1.471.983,00 EUR):</a:t>
            </a:r>
            <a:endParaRPr lang="hr-HR" dirty="0"/>
          </a:p>
          <a:p>
            <a:r>
              <a:rPr lang="hr-HR" b="1" dirty="0"/>
              <a:t>Program 1002 ZAŠTITA OD POŽARA I CIVILNA ZAŠTITA (povećanje za 32.143,00 eura i program sada iznosi 346.902,00 eura)</a:t>
            </a:r>
            <a:endParaRPr lang="hr-HR" dirty="0"/>
          </a:p>
          <a:p>
            <a:r>
              <a:rPr lang="hr-HR" b="1" dirty="0"/>
              <a:t>Program 1004 UPRAVLJANJE KOMUNALNOM INFRASTRUKTUROM  (povećanje za 29.554,00 EUR; program sada iznosi 597.010,00 EUR)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DCBC4C5-12C8-B4EA-4F75-65D56BFEB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30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AE3193-29C8-70C1-61D1-C0073A3F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I. Izmjena Programa održavanja objekata komunalne infrastrukture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3B51F0-DC37-A6FD-C67C-19F51BCB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Prva izmjena Programa održavanja komunalne infrastrukture sada iznosi 1.425.049,00 EUR povećan je za 21.997,00 EUR</a:t>
            </a:r>
          </a:p>
          <a:p>
            <a:r>
              <a:rPr lang="hr-HR" b="1" dirty="0"/>
              <a:t>Program 1005 ODRŽAVANJE OBJEKATA I UREĐAJA KOMUNALNE INFRASTRUKTURE (povećanje za 9.843,00 EUR;  program sada iznosi 1.243.624,00 EUR) </a:t>
            </a:r>
          </a:p>
          <a:p>
            <a:r>
              <a:rPr lang="hr-HR" b="1" dirty="0"/>
              <a:t>Razlika između Programa 1005 Održavanja objekata i uređaja komunalne infrastrukture i </a:t>
            </a:r>
            <a:r>
              <a:rPr lang="hr-HR" b="1" dirty="0" err="1"/>
              <a:t>I</a:t>
            </a:r>
            <a:r>
              <a:rPr lang="hr-HR" b="1" dirty="0"/>
              <a:t>. Izmjene Programa održavanja komunalne infrastrukture se razlikuje za iznos održavanja groblja jer prema Zakonu o komunalnom gospodarstvu održavanje groblja je komunalna djelatnost, ali pošto je unutar JUO izdvojen kao vlastiti pogon groblja ne nalazi se u Programu održavanja 1005 u Proračunu već zasebno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BEA7BCA-AB60-E973-775C-ACA8E38A1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512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CE9BA0-7DD7-5ACA-A50A-44F0B7761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I. Izmjena programa gradnje komunalne infrastrukture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B4A1260-3B7F-B297-D58E-E2B5C3167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360152" cy="4352544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/>
              <a:t>Program 1006 IZGRADNJA OBJEKATA I UREĐAJA KOMUNALNE INFRASTRUKTURE (povećanje za 268.705,00 EUR; program iznosi 6.531.087,00 EUR)</a:t>
            </a:r>
            <a:endParaRPr lang="hr-HR" dirty="0"/>
          </a:p>
          <a:p>
            <a:pPr lvl="1"/>
            <a:r>
              <a:rPr lang="hr-HR" dirty="0"/>
              <a:t>Izgradnja i asfaltiranje cesta +47.000,00 eura</a:t>
            </a:r>
          </a:p>
          <a:p>
            <a:pPr lvl="1"/>
            <a:r>
              <a:rPr lang="hr-HR" dirty="0"/>
              <a:t>Izgradnja objekata i uređaja odvodnje +17.900,00 EUR</a:t>
            </a:r>
          </a:p>
          <a:p>
            <a:pPr lvl="1"/>
            <a:r>
              <a:rPr lang="hr-HR" dirty="0"/>
              <a:t>Izgradnja javne rasvjete -50.000,00 EUR</a:t>
            </a:r>
          </a:p>
          <a:p>
            <a:pPr lvl="1"/>
            <a:r>
              <a:rPr lang="hr-HR" dirty="0"/>
              <a:t>Uređenje doma kulture – 47.000,00 EUR</a:t>
            </a:r>
          </a:p>
          <a:p>
            <a:pPr lvl="1"/>
            <a:r>
              <a:rPr lang="hr-HR" dirty="0"/>
              <a:t>Rekonstrukcija trga (fontana)+36.000,00 EUR</a:t>
            </a:r>
          </a:p>
          <a:p>
            <a:pPr lvl="1"/>
            <a:r>
              <a:rPr lang="hr-HR" dirty="0"/>
              <a:t>Teniski tereni + 2.300,00 EUR </a:t>
            </a:r>
          </a:p>
          <a:p>
            <a:pPr lvl="1"/>
            <a:r>
              <a:rPr lang="hr-HR" dirty="0"/>
              <a:t>Otkup i uređenje građevinskog zemljišta na Lazu +25.000,00 EUR</a:t>
            </a:r>
          </a:p>
          <a:p>
            <a:pPr lvl="1"/>
            <a:r>
              <a:rPr lang="hr-HR" dirty="0"/>
              <a:t>Izgradnja parkirališta kod uz nov DV – smanjenje za 3.375,00 EUR </a:t>
            </a:r>
          </a:p>
          <a:p>
            <a:pPr lvl="1"/>
            <a:r>
              <a:rPr lang="hr-HR" dirty="0"/>
              <a:t>Sanacija i uređenje dječjeg igrališta kalvarija FAZA II novi projekt (86.065,00 EUR)</a:t>
            </a:r>
          </a:p>
          <a:p>
            <a:pPr lvl="1"/>
            <a:r>
              <a:rPr lang="hr-HR" dirty="0"/>
              <a:t>Uređenje i opremanje trga i ulica Marija Bistrica + 92.200,00 EUR</a:t>
            </a:r>
          </a:p>
          <a:p>
            <a:pPr lvl="1"/>
            <a:r>
              <a:rPr lang="hr-HR" dirty="0"/>
              <a:t>Uređenje društvenog doma u Podgrađu +20.000,00 EUR</a:t>
            </a:r>
          </a:p>
          <a:p>
            <a:pPr lvl="1"/>
            <a:r>
              <a:rPr lang="hr-HR" dirty="0"/>
              <a:t>Opremanje i uređenje područnog objekta DV Pušlek – stari dio (43.615,00 eura)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A228782-9210-961C-EA32-215EA0170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903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DF7DE7-7725-F637-A716-4CD9ABF4F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/>
              <a:t>Program 1009 PROGRAM TURISTIČKIH DOGAĐANJA </a:t>
            </a:r>
            <a:r>
              <a:rPr lang="hr-HR" dirty="0"/>
              <a:t>(povećanje za 46.750,00 EUR i sada iznosi 201.750,00 EUR)</a:t>
            </a:r>
          </a:p>
          <a:p>
            <a:r>
              <a:rPr lang="hr-HR" b="1" dirty="0"/>
              <a:t>Program 1016 ORGANIZACIJA REKREACIJE I SPORTSKIH AKTIVNOSTI</a:t>
            </a:r>
            <a:r>
              <a:rPr lang="hr-HR" dirty="0"/>
              <a:t> +7.500,00 EUR i sada iznosi 62.500,00 EUR</a:t>
            </a:r>
          </a:p>
          <a:p>
            <a:r>
              <a:rPr lang="hr-HR" b="1" dirty="0"/>
              <a:t>Program 1017 PROGRAM SOCIJALNE SKRBI I NOVČANE POMOĆI (povećanje za 40.000,00 eura i sada iznosi 237.160,00 eura)</a:t>
            </a:r>
            <a:endParaRPr lang="hr-HR" dirty="0"/>
          </a:p>
          <a:p>
            <a:r>
              <a:rPr lang="hr-HR" b="1" dirty="0"/>
              <a:t>Program 1018 HUMANITARNA SKRB KROZ UDRUGE GRAĐANA</a:t>
            </a:r>
            <a:r>
              <a:rPr lang="hr-HR" dirty="0"/>
              <a:t> (smanjenje za 681,00 EUR, sada iznosi 45.030,00 EUR) </a:t>
            </a:r>
          </a:p>
          <a:p>
            <a:r>
              <a:rPr lang="hr-HR" b="1" dirty="0"/>
              <a:t>Program 1012 PROGRAM OBRAZOVANJA</a:t>
            </a:r>
            <a:r>
              <a:rPr lang="hr-HR" dirty="0"/>
              <a:t> (povećanje za 9.526,00 EUR, sada iznosi 120.143,00 EUR)</a:t>
            </a:r>
          </a:p>
          <a:p>
            <a:r>
              <a:rPr lang="hr-HR" b="1" dirty="0"/>
              <a:t>Program 1015 TEKUĆE UREĐENJE SAKRALNIH OBJEKATA +</a:t>
            </a:r>
            <a:r>
              <a:rPr lang="hr-HR" dirty="0"/>
              <a:t>30.000,00 EUR 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6DA63AA-1871-334B-F376-D016A2802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23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CC5BFA-E1B8-E30E-6538-4CBB8F7F7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hr-HR" sz="3600" b="1" dirty="0"/>
              <a:t>I. Izmjena Odluke o programu javnih potreba u kulturi, sportu, informiranju i slobodnom udruživanju građana OMB za 2026. g.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905CB49-71AD-28FB-C584-3BB893D09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Ukupna vrijednost programa s ovom izmjenom je </a:t>
            </a:r>
            <a:r>
              <a:rPr lang="hr-HR" b="1" dirty="0"/>
              <a:t>595.045,00</a:t>
            </a:r>
            <a:r>
              <a:rPr lang="hr-HR" dirty="0"/>
              <a:t> eura </a:t>
            </a:r>
          </a:p>
          <a:p>
            <a:r>
              <a:rPr lang="hr-HR" dirty="0"/>
              <a:t>Odnosi se na povećanje za donaciju za Župu za klizište na kalvariji</a:t>
            </a:r>
          </a:p>
          <a:p>
            <a:r>
              <a:rPr lang="hr-HR" dirty="0"/>
              <a:t>Povećanje turističkoj zajednici za troškove nabavu namještaja za ured i za manifestacije</a:t>
            </a:r>
          </a:p>
          <a:p>
            <a:r>
              <a:rPr lang="hr-HR" dirty="0"/>
              <a:t>Povećanje sportskoj zajednici za </a:t>
            </a:r>
            <a:r>
              <a:rPr lang="hr-HR" dirty="0" err="1"/>
              <a:t>Nanbudo</a:t>
            </a:r>
            <a:r>
              <a:rPr lang="hr-HR" dirty="0"/>
              <a:t> i </a:t>
            </a:r>
            <a:r>
              <a:rPr lang="hr-HR" dirty="0" err="1"/>
              <a:t>Savate</a:t>
            </a:r>
            <a:r>
              <a:rPr lang="hr-HR" dirty="0"/>
              <a:t> klub</a:t>
            </a:r>
          </a:p>
          <a:p>
            <a:r>
              <a:rPr lang="hr-HR" dirty="0"/>
              <a:t>Ukupno povećanje ovom izmjenom Odluke iznosi 84.250,00 EUR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3156480-A960-A982-DA6C-A7C55228E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281" y="0"/>
            <a:ext cx="1172719" cy="133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035945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199</TotalTime>
  <Words>754</Words>
  <Application>Microsoft Office PowerPoint</Application>
  <PresentationFormat>Široki zaslon</PresentationFormat>
  <Paragraphs>51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4" baseType="lpstr">
      <vt:lpstr>Franklin Gothic Book</vt:lpstr>
      <vt:lpstr>Žetva</vt:lpstr>
      <vt:lpstr>I. Izmjena plana proračuna općine marija bistrica za 2026. g.</vt:lpstr>
      <vt:lpstr>Temelj za izmjenu proračuna</vt:lpstr>
      <vt:lpstr>Proračun Općine Marija Bistrica za 2026. g.</vt:lpstr>
      <vt:lpstr>OPĆI DIO PRORAČUNA </vt:lpstr>
      <vt:lpstr>POSEBNI DIO PRORAČUNA</vt:lpstr>
      <vt:lpstr>I. Izmjena Programa održavanja objekata komunalne infrastrukture </vt:lpstr>
      <vt:lpstr>I. Izmjena programa gradnje komunalne infrastrukture</vt:lpstr>
      <vt:lpstr>PowerPoint prezentacija</vt:lpstr>
      <vt:lpstr>I. Izmjena Odluke o programu javnih potreba u kulturi, sportu, informiranju i slobodnom udruživanju građana OMB za 2026. g.</vt:lpstr>
      <vt:lpstr>I. Izmjena odluke o socijalnom programu za 2026. g.</vt:lpstr>
      <vt:lpstr>IZMJENU I DOPUNU ODLUKE o izvršavanju Proračuna Općine Marija Bistrica za razdoblje od 01. 01. do 31. 12. 2026. godine </vt:lpstr>
      <vt:lpstr>PITANJA?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Korisnik</dc:creator>
  <cp:lastModifiedBy>Korisnik</cp:lastModifiedBy>
  <cp:revision>5</cp:revision>
  <dcterms:created xsi:type="dcterms:W3CDTF">2026-05-25T08:34:39Z</dcterms:created>
  <dcterms:modified xsi:type="dcterms:W3CDTF">2026-05-26T07:16:17Z</dcterms:modified>
</cp:coreProperties>
</file>